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93455" r:id="rId4"/>
  </p:sldMasterIdLst>
  <p:notesMasterIdLst>
    <p:notesMasterId r:id="rId29"/>
  </p:notesMasterIdLst>
  <p:sldIdLst>
    <p:sldId id="286" r:id="rId5"/>
    <p:sldId id="288" r:id="rId6"/>
    <p:sldId id="289" r:id="rId7"/>
    <p:sldId id="290" r:id="rId8"/>
    <p:sldId id="291" r:id="rId9"/>
    <p:sldId id="333" r:id="rId10"/>
    <p:sldId id="294" r:id="rId11"/>
    <p:sldId id="297" r:id="rId12"/>
    <p:sldId id="308" r:id="rId13"/>
    <p:sldId id="309" r:id="rId14"/>
    <p:sldId id="310" r:id="rId15"/>
    <p:sldId id="311" r:id="rId16"/>
    <p:sldId id="312" r:id="rId17"/>
    <p:sldId id="313" r:id="rId18"/>
    <p:sldId id="314" r:id="rId19"/>
    <p:sldId id="315" r:id="rId20"/>
    <p:sldId id="316" r:id="rId21"/>
    <p:sldId id="317" r:id="rId22"/>
    <p:sldId id="318" r:id="rId23"/>
    <p:sldId id="327" r:id="rId24"/>
    <p:sldId id="329" r:id="rId25"/>
    <p:sldId id="330" r:id="rId26"/>
    <p:sldId id="331" r:id="rId27"/>
    <p:sldId id="274" r:id="rId28"/>
  </p:sldIdLst>
  <p:sldSz cx="10080625" cy="7561263"/>
  <p:notesSz cx="6858000" cy="9144000"/>
  <p:embeddedFontLst>
    <p:embeddedFont>
      <p:font typeface="微软雅黑" panose="020B0503020204020204" pitchFamily="34" charset="-122"/>
      <p:regular r:id="rId30"/>
      <p:bold r:id="rId31"/>
    </p:embeddedFont>
    <p:embeddedFont>
      <p:font typeface="Arial Black" panose="020B0A04020102020204" pitchFamily="34" charset="0"/>
      <p:bold r:id="rId32"/>
    </p:embeddedFont>
    <p:embeddedFont>
      <p:font typeface="Calibri" panose="020F0502020204030204" pitchFamily="34" charset="0"/>
      <p:regular r:id="rId33"/>
      <p:bold r:id="rId34"/>
      <p:italic r:id="rId35"/>
      <p:boldItalic r:id="rId36"/>
    </p:embeddedFont>
    <p:embeddedFont>
      <p:font typeface="Century Gothic" panose="020B0502020202020204" pitchFamily="34" charset="0"/>
      <p:regular r:id="rId37"/>
      <p:bold r:id="rId38"/>
      <p:italic r:id="rId39"/>
      <p:boldItalic r:id="rId40"/>
    </p:embeddedFont>
  </p:embeddedFontLst>
  <p:defaultTextStyle>
    <a:defPPr>
      <a:defRPr lang="en-US"/>
    </a:defPPr>
    <a:lvl1pPr marL="0" algn="l" defTabSz="504005" rtl="0" eaLnBrk="1" latinLnBrk="0" hangingPunct="1">
      <a:defRPr sz="2000" kern="1200">
        <a:solidFill>
          <a:schemeClr val="tx1"/>
        </a:solidFill>
        <a:latin typeface="+mn-lt"/>
        <a:ea typeface="+mn-ea"/>
        <a:cs typeface="+mn-cs"/>
      </a:defRPr>
    </a:lvl1pPr>
    <a:lvl2pPr marL="504005" algn="l" defTabSz="504005" rtl="0" eaLnBrk="1" latinLnBrk="0" hangingPunct="1">
      <a:defRPr sz="2000" kern="1200">
        <a:solidFill>
          <a:schemeClr val="tx1"/>
        </a:solidFill>
        <a:latin typeface="+mn-lt"/>
        <a:ea typeface="+mn-ea"/>
        <a:cs typeface="+mn-cs"/>
      </a:defRPr>
    </a:lvl2pPr>
    <a:lvl3pPr marL="1008011" algn="l" defTabSz="504005" rtl="0" eaLnBrk="1" latinLnBrk="0" hangingPunct="1">
      <a:defRPr sz="2000" kern="1200">
        <a:solidFill>
          <a:schemeClr val="tx1"/>
        </a:solidFill>
        <a:latin typeface="+mn-lt"/>
        <a:ea typeface="+mn-ea"/>
        <a:cs typeface="+mn-cs"/>
      </a:defRPr>
    </a:lvl3pPr>
    <a:lvl4pPr marL="1512016" algn="l" defTabSz="504005" rtl="0" eaLnBrk="1" latinLnBrk="0" hangingPunct="1">
      <a:defRPr sz="2000" kern="1200">
        <a:solidFill>
          <a:schemeClr val="tx1"/>
        </a:solidFill>
        <a:latin typeface="+mn-lt"/>
        <a:ea typeface="+mn-ea"/>
        <a:cs typeface="+mn-cs"/>
      </a:defRPr>
    </a:lvl4pPr>
    <a:lvl5pPr marL="2016022" algn="l" defTabSz="504005" rtl="0" eaLnBrk="1" latinLnBrk="0" hangingPunct="1">
      <a:defRPr sz="2000" kern="1200">
        <a:solidFill>
          <a:schemeClr val="tx1"/>
        </a:solidFill>
        <a:latin typeface="+mn-lt"/>
        <a:ea typeface="+mn-ea"/>
        <a:cs typeface="+mn-cs"/>
      </a:defRPr>
    </a:lvl5pPr>
    <a:lvl6pPr marL="2520027" algn="l" defTabSz="504005" rtl="0" eaLnBrk="1" latinLnBrk="0" hangingPunct="1">
      <a:defRPr sz="2000" kern="1200">
        <a:solidFill>
          <a:schemeClr val="tx1"/>
        </a:solidFill>
        <a:latin typeface="+mn-lt"/>
        <a:ea typeface="+mn-ea"/>
        <a:cs typeface="+mn-cs"/>
      </a:defRPr>
    </a:lvl6pPr>
    <a:lvl7pPr marL="3024032" algn="l" defTabSz="504005" rtl="0" eaLnBrk="1" latinLnBrk="0" hangingPunct="1">
      <a:defRPr sz="2000" kern="1200">
        <a:solidFill>
          <a:schemeClr val="tx1"/>
        </a:solidFill>
        <a:latin typeface="+mn-lt"/>
        <a:ea typeface="+mn-ea"/>
        <a:cs typeface="+mn-cs"/>
      </a:defRPr>
    </a:lvl7pPr>
    <a:lvl8pPr marL="3528038" algn="l" defTabSz="504005" rtl="0" eaLnBrk="1" latinLnBrk="0" hangingPunct="1">
      <a:defRPr sz="2000" kern="1200">
        <a:solidFill>
          <a:schemeClr val="tx1"/>
        </a:solidFill>
        <a:latin typeface="+mn-lt"/>
        <a:ea typeface="+mn-ea"/>
        <a:cs typeface="+mn-cs"/>
      </a:defRPr>
    </a:lvl8pPr>
    <a:lvl9pPr marL="4032043" algn="l" defTabSz="504005" rtl="0" eaLnBrk="1" latinLnBrk="0" hangingPunct="1">
      <a:defRPr sz="20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0156E13C-EC76-4196-A32E-81B29163DFF1}">
          <p14:sldIdLst>
            <p14:sldId id="286"/>
            <p14:sldId id="288"/>
            <p14:sldId id="289"/>
            <p14:sldId id="290"/>
            <p14:sldId id="291"/>
            <p14:sldId id="333"/>
            <p14:sldId id="294"/>
            <p14:sldId id="297"/>
            <p14:sldId id="308"/>
            <p14:sldId id="309"/>
            <p14:sldId id="310"/>
            <p14:sldId id="311"/>
            <p14:sldId id="312"/>
            <p14:sldId id="313"/>
            <p14:sldId id="314"/>
            <p14:sldId id="315"/>
            <p14:sldId id="316"/>
            <p14:sldId id="317"/>
            <p14:sldId id="318"/>
          </p14:sldIdLst>
        </p14:section>
        <p14:section name="无标题节" id="{C6EFC8DD-4FDD-4EBA-86D1-8DE2C7BC1015}">
          <p14:sldIdLst>
            <p14:sldId id="327"/>
            <p14:sldId id="329"/>
            <p14:sldId id="330"/>
            <p14:sldId id="331"/>
            <p14:sldId id="274"/>
          </p14:sldIdLst>
        </p14:section>
      </p14:sectionLst>
    </p:ext>
    <p:ext uri="{EFAFB233-063F-42B5-8137-9DF3F51BA10A}">
      <p15:sldGuideLst xmlns:p15="http://schemas.microsoft.com/office/powerpoint/2012/main">
        <p15:guide id="1" orient="horz" pos="2382">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91D"/>
    <a:srgbClr val="78914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29" autoAdjust="0"/>
    <p:restoredTop sz="97063" autoAdjust="0"/>
  </p:normalViewPr>
  <p:slideViewPr>
    <p:cSldViewPr snapToGrid="0" snapToObjects="1">
      <p:cViewPr varScale="1">
        <p:scale>
          <a:sx n="79" d="100"/>
          <a:sy n="79" d="100"/>
        </p:scale>
        <p:origin x="906" y="96"/>
      </p:cViewPr>
      <p:guideLst>
        <p:guide orient="horz" pos="2382"/>
        <p:guide pos="3175"/>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F8A82E-AA48-4B15-9A2B-F38AA32CB18D}" type="datetimeFigureOut">
              <a:rPr lang="zh-CN" altLang="en-US" smtClean="0"/>
              <a:pPr/>
              <a:t>2018/8/20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9FF34-B9CD-480C-B906-9E71C98D553D}" type="slidenum">
              <a:rPr lang="zh-CN" altLang="en-US" smtClean="0"/>
              <a:pPr/>
              <a:t>‹#›</a:t>
            </a:fld>
            <a:endParaRPr lang="zh-CN" altLang="en-US"/>
          </a:p>
        </p:txBody>
      </p:sp>
    </p:spTree>
    <p:extLst>
      <p:ext uri="{BB962C8B-B14F-4D97-AF65-F5344CB8AC3E}">
        <p14:creationId xmlns:p14="http://schemas.microsoft.com/office/powerpoint/2010/main" val="535112041"/>
      </p:ext>
    </p:extLst>
  </p:cSld>
  <p:clrMap bg1="lt1" tx1="dk1" bg2="lt2" tx2="dk2" accent1="accent1" accent2="accent2" accent3="accent3" accent4="accent4" accent5="accent5" accent6="accent6" hlink="hlink" folHlink="folHlink"/>
  <p:notesStyle>
    <a:lvl1pPr marL="0" algn="l" defTabSz="1008011" rtl="0" eaLnBrk="1" latinLnBrk="0" hangingPunct="1">
      <a:defRPr sz="1300" kern="1200">
        <a:solidFill>
          <a:schemeClr val="tx1"/>
        </a:solidFill>
        <a:latin typeface="+mn-lt"/>
        <a:ea typeface="+mn-ea"/>
        <a:cs typeface="+mn-cs"/>
      </a:defRPr>
    </a:lvl1pPr>
    <a:lvl2pPr marL="504005" algn="l" defTabSz="1008011" rtl="0" eaLnBrk="1" latinLnBrk="0" hangingPunct="1">
      <a:defRPr sz="1300" kern="1200">
        <a:solidFill>
          <a:schemeClr val="tx1"/>
        </a:solidFill>
        <a:latin typeface="+mn-lt"/>
        <a:ea typeface="+mn-ea"/>
        <a:cs typeface="+mn-cs"/>
      </a:defRPr>
    </a:lvl2pPr>
    <a:lvl3pPr marL="1008011" algn="l" defTabSz="1008011" rtl="0" eaLnBrk="1" latinLnBrk="0" hangingPunct="1">
      <a:defRPr sz="1300" kern="1200">
        <a:solidFill>
          <a:schemeClr val="tx1"/>
        </a:solidFill>
        <a:latin typeface="+mn-lt"/>
        <a:ea typeface="+mn-ea"/>
        <a:cs typeface="+mn-cs"/>
      </a:defRPr>
    </a:lvl3pPr>
    <a:lvl4pPr marL="1512016" algn="l" defTabSz="1008011" rtl="0" eaLnBrk="1" latinLnBrk="0" hangingPunct="1">
      <a:defRPr sz="1300" kern="1200">
        <a:solidFill>
          <a:schemeClr val="tx1"/>
        </a:solidFill>
        <a:latin typeface="+mn-lt"/>
        <a:ea typeface="+mn-ea"/>
        <a:cs typeface="+mn-cs"/>
      </a:defRPr>
    </a:lvl4pPr>
    <a:lvl5pPr marL="2016022" algn="l" defTabSz="1008011" rtl="0" eaLnBrk="1" latinLnBrk="0" hangingPunct="1">
      <a:defRPr sz="1300" kern="1200">
        <a:solidFill>
          <a:schemeClr val="tx1"/>
        </a:solidFill>
        <a:latin typeface="+mn-lt"/>
        <a:ea typeface="+mn-ea"/>
        <a:cs typeface="+mn-cs"/>
      </a:defRPr>
    </a:lvl5pPr>
    <a:lvl6pPr marL="2520027" algn="l" defTabSz="1008011" rtl="0" eaLnBrk="1" latinLnBrk="0" hangingPunct="1">
      <a:defRPr sz="1300" kern="1200">
        <a:solidFill>
          <a:schemeClr val="tx1"/>
        </a:solidFill>
        <a:latin typeface="+mn-lt"/>
        <a:ea typeface="+mn-ea"/>
        <a:cs typeface="+mn-cs"/>
      </a:defRPr>
    </a:lvl6pPr>
    <a:lvl7pPr marL="3024032" algn="l" defTabSz="1008011" rtl="0" eaLnBrk="1" latinLnBrk="0" hangingPunct="1">
      <a:defRPr sz="1300" kern="1200">
        <a:solidFill>
          <a:schemeClr val="tx1"/>
        </a:solidFill>
        <a:latin typeface="+mn-lt"/>
        <a:ea typeface="+mn-ea"/>
        <a:cs typeface="+mn-cs"/>
      </a:defRPr>
    </a:lvl7pPr>
    <a:lvl8pPr marL="3528038" algn="l" defTabSz="1008011" rtl="0" eaLnBrk="1" latinLnBrk="0" hangingPunct="1">
      <a:defRPr sz="1300" kern="1200">
        <a:solidFill>
          <a:schemeClr val="tx1"/>
        </a:solidFill>
        <a:latin typeface="+mn-lt"/>
        <a:ea typeface="+mn-ea"/>
        <a:cs typeface="+mn-cs"/>
      </a:defRPr>
    </a:lvl8pPr>
    <a:lvl9pPr marL="4032043" algn="l" defTabSz="1008011"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14</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15</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16</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17</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18</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19</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20</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21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23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F09FF34-B9CD-480C-B906-9E71C98D553D}" type="slidenum">
              <a:rPr lang="zh-CN" altLang="en-US" smtClean="0"/>
              <a:pPr/>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22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图片 1" descr="模糊IMG_2247 copy.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0080625" cy="7561264"/>
          </a:xfrm>
          <a:prstGeom prst="rect">
            <a:avLst/>
          </a:prstGeom>
        </p:spPr>
      </p:pic>
    </p:spTree>
    <p:extLst>
      <p:ext uri="{BB962C8B-B14F-4D97-AF65-F5344CB8AC3E}">
        <p14:creationId xmlns:p14="http://schemas.microsoft.com/office/powerpoint/2010/main" val="2753346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图片 1" descr="模糊IMG_224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0080626" cy="7561263"/>
          </a:xfrm>
          <a:prstGeom prst="rect">
            <a:avLst/>
          </a:prstGeom>
        </p:spPr>
      </p:pic>
    </p:spTree>
    <p:extLst>
      <p:ext uri="{BB962C8B-B14F-4D97-AF65-F5344CB8AC3E}">
        <p14:creationId xmlns:p14="http://schemas.microsoft.com/office/powerpoint/2010/main" val="27053555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62" r:id="rId2"/>
    <p:sldLayoutId id="2147493463" r:id="rId3"/>
    <p:sldLayoutId id="2147493464" r:id="rId4"/>
  </p:sldLayoutIdLst>
  <p:txStyles>
    <p:titleStyle>
      <a:lvl1pPr algn="ctr" defTabSz="504005" rtl="0" eaLnBrk="1" latinLnBrk="0" hangingPunct="1">
        <a:spcBef>
          <a:spcPct val="0"/>
        </a:spcBef>
        <a:buNone/>
        <a:defRPr sz="4800" kern="1200">
          <a:solidFill>
            <a:schemeClr val="tx1"/>
          </a:solidFill>
          <a:latin typeface="+mj-lt"/>
          <a:ea typeface="+mj-ea"/>
          <a:cs typeface="+mj-cs"/>
        </a:defRPr>
      </a:lvl1pPr>
    </p:titleStyle>
    <p:bodyStyle>
      <a:lvl1pPr marL="378004" indent="-378004" algn="l" defTabSz="504005" rtl="0" eaLnBrk="1" latinLnBrk="0" hangingPunct="1">
        <a:spcBef>
          <a:spcPct val="20000"/>
        </a:spcBef>
        <a:buFont typeface="Arial"/>
        <a:buChar char="•"/>
        <a:defRPr sz="3500" kern="1200">
          <a:solidFill>
            <a:schemeClr val="tx1"/>
          </a:solidFill>
          <a:latin typeface="+mn-lt"/>
          <a:ea typeface="+mn-ea"/>
          <a:cs typeface="+mn-cs"/>
        </a:defRPr>
      </a:lvl1pPr>
      <a:lvl2pPr marL="819009" indent="-315003" algn="l" defTabSz="504005" rtl="0" eaLnBrk="1" latinLnBrk="0" hangingPunct="1">
        <a:spcBef>
          <a:spcPct val="20000"/>
        </a:spcBef>
        <a:buFont typeface="Arial"/>
        <a:buChar char="–"/>
        <a:defRPr sz="3100" kern="1200">
          <a:solidFill>
            <a:schemeClr val="tx1"/>
          </a:solidFill>
          <a:latin typeface="+mn-lt"/>
          <a:ea typeface="+mn-ea"/>
          <a:cs typeface="+mn-cs"/>
        </a:defRPr>
      </a:lvl2pPr>
      <a:lvl3pPr marL="1260013" indent="-252003" algn="l" defTabSz="504005" rtl="0" eaLnBrk="1" latinLnBrk="0" hangingPunct="1">
        <a:spcBef>
          <a:spcPct val="20000"/>
        </a:spcBef>
        <a:buFont typeface="Arial"/>
        <a:buChar char="•"/>
        <a:defRPr sz="2600" kern="1200">
          <a:solidFill>
            <a:schemeClr val="tx1"/>
          </a:solidFill>
          <a:latin typeface="+mn-lt"/>
          <a:ea typeface="+mn-ea"/>
          <a:cs typeface="+mn-cs"/>
        </a:defRPr>
      </a:lvl3pPr>
      <a:lvl4pPr marL="1764019" indent="-252003" algn="l" defTabSz="504005" rtl="0" eaLnBrk="1" latinLnBrk="0" hangingPunct="1">
        <a:spcBef>
          <a:spcPct val="20000"/>
        </a:spcBef>
        <a:buFont typeface="Arial"/>
        <a:buChar char="–"/>
        <a:defRPr sz="2200" kern="1200">
          <a:solidFill>
            <a:schemeClr val="tx1"/>
          </a:solidFill>
          <a:latin typeface="+mn-lt"/>
          <a:ea typeface="+mn-ea"/>
          <a:cs typeface="+mn-cs"/>
        </a:defRPr>
      </a:lvl4pPr>
      <a:lvl5pPr marL="2268024" indent="-252003" algn="l" defTabSz="504005" rtl="0" eaLnBrk="1" latinLnBrk="0" hangingPunct="1">
        <a:spcBef>
          <a:spcPct val="20000"/>
        </a:spcBef>
        <a:buFont typeface="Arial"/>
        <a:buChar char="»"/>
        <a:defRPr sz="2200" kern="1200">
          <a:solidFill>
            <a:schemeClr val="tx1"/>
          </a:solidFill>
          <a:latin typeface="+mn-lt"/>
          <a:ea typeface="+mn-ea"/>
          <a:cs typeface="+mn-cs"/>
        </a:defRPr>
      </a:lvl5pPr>
      <a:lvl6pPr marL="2772030" indent="-252003" algn="l" defTabSz="504005" rtl="0" eaLnBrk="1" latinLnBrk="0" hangingPunct="1">
        <a:spcBef>
          <a:spcPct val="20000"/>
        </a:spcBef>
        <a:buFont typeface="Arial"/>
        <a:buChar char="•"/>
        <a:defRPr sz="2200" kern="1200">
          <a:solidFill>
            <a:schemeClr val="tx1"/>
          </a:solidFill>
          <a:latin typeface="+mn-lt"/>
          <a:ea typeface="+mn-ea"/>
          <a:cs typeface="+mn-cs"/>
        </a:defRPr>
      </a:lvl6pPr>
      <a:lvl7pPr marL="3276035" indent="-252003" algn="l" defTabSz="504005" rtl="0" eaLnBrk="1" latinLnBrk="0" hangingPunct="1">
        <a:spcBef>
          <a:spcPct val="20000"/>
        </a:spcBef>
        <a:buFont typeface="Arial"/>
        <a:buChar char="•"/>
        <a:defRPr sz="2200" kern="1200">
          <a:solidFill>
            <a:schemeClr val="tx1"/>
          </a:solidFill>
          <a:latin typeface="+mn-lt"/>
          <a:ea typeface="+mn-ea"/>
          <a:cs typeface="+mn-cs"/>
        </a:defRPr>
      </a:lvl7pPr>
      <a:lvl8pPr marL="3780040" indent="-252003" algn="l" defTabSz="504005" rtl="0" eaLnBrk="1" latinLnBrk="0" hangingPunct="1">
        <a:spcBef>
          <a:spcPct val="20000"/>
        </a:spcBef>
        <a:buFont typeface="Arial"/>
        <a:buChar char="•"/>
        <a:defRPr sz="2200" kern="1200">
          <a:solidFill>
            <a:schemeClr val="tx1"/>
          </a:solidFill>
          <a:latin typeface="+mn-lt"/>
          <a:ea typeface="+mn-ea"/>
          <a:cs typeface="+mn-cs"/>
        </a:defRPr>
      </a:lvl8pPr>
      <a:lvl9pPr marL="4284046" indent="-252003" algn="l" defTabSz="504005"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4005" rtl="0" eaLnBrk="1" latinLnBrk="0" hangingPunct="1">
        <a:defRPr sz="2000" kern="1200">
          <a:solidFill>
            <a:schemeClr val="tx1"/>
          </a:solidFill>
          <a:latin typeface="+mn-lt"/>
          <a:ea typeface="+mn-ea"/>
          <a:cs typeface="+mn-cs"/>
        </a:defRPr>
      </a:lvl1pPr>
      <a:lvl2pPr marL="504005" algn="l" defTabSz="504005" rtl="0" eaLnBrk="1" latinLnBrk="0" hangingPunct="1">
        <a:defRPr sz="2000" kern="1200">
          <a:solidFill>
            <a:schemeClr val="tx1"/>
          </a:solidFill>
          <a:latin typeface="+mn-lt"/>
          <a:ea typeface="+mn-ea"/>
          <a:cs typeface="+mn-cs"/>
        </a:defRPr>
      </a:lvl2pPr>
      <a:lvl3pPr marL="1008011" algn="l" defTabSz="504005" rtl="0" eaLnBrk="1" latinLnBrk="0" hangingPunct="1">
        <a:defRPr sz="2000" kern="1200">
          <a:solidFill>
            <a:schemeClr val="tx1"/>
          </a:solidFill>
          <a:latin typeface="+mn-lt"/>
          <a:ea typeface="+mn-ea"/>
          <a:cs typeface="+mn-cs"/>
        </a:defRPr>
      </a:lvl3pPr>
      <a:lvl4pPr marL="1512016" algn="l" defTabSz="504005" rtl="0" eaLnBrk="1" latinLnBrk="0" hangingPunct="1">
        <a:defRPr sz="2000" kern="1200">
          <a:solidFill>
            <a:schemeClr val="tx1"/>
          </a:solidFill>
          <a:latin typeface="+mn-lt"/>
          <a:ea typeface="+mn-ea"/>
          <a:cs typeface="+mn-cs"/>
        </a:defRPr>
      </a:lvl4pPr>
      <a:lvl5pPr marL="2016022" algn="l" defTabSz="504005" rtl="0" eaLnBrk="1" latinLnBrk="0" hangingPunct="1">
        <a:defRPr sz="2000" kern="1200">
          <a:solidFill>
            <a:schemeClr val="tx1"/>
          </a:solidFill>
          <a:latin typeface="+mn-lt"/>
          <a:ea typeface="+mn-ea"/>
          <a:cs typeface="+mn-cs"/>
        </a:defRPr>
      </a:lvl5pPr>
      <a:lvl6pPr marL="2520027" algn="l" defTabSz="504005" rtl="0" eaLnBrk="1" latinLnBrk="0" hangingPunct="1">
        <a:defRPr sz="2000" kern="1200">
          <a:solidFill>
            <a:schemeClr val="tx1"/>
          </a:solidFill>
          <a:latin typeface="+mn-lt"/>
          <a:ea typeface="+mn-ea"/>
          <a:cs typeface="+mn-cs"/>
        </a:defRPr>
      </a:lvl6pPr>
      <a:lvl7pPr marL="3024032" algn="l" defTabSz="504005" rtl="0" eaLnBrk="1" latinLnBrk="0" hangingPunct="1">
        <a:defRPr sz="2000" kern="1200">
          <a:solidFill>
            <a:schemeClr val="tx1"/>
          </a:solidFill>
          <a:latin typeface="+mn-lt"/>
          <a:ea typeface="+mn-ea"/>
          <a:cs typeface="+mn-cs"/>
        </a:defRPr>
      </a:lvl7pPr>
      <a:lvl8pPr marL="3528038" algn="l" defTabSz="504005" rtl="0" eaLnBrk="1" latinLnBrk="0" hangingPunct="1">
        <a:defRPr sz="2000" kern="1200">
          <a:solidFill>
            <a:schemeClr val="tx1"/>
          </a:solidFill>
          <a:latin typeface="+mn-lt"/>
          <a:ea typeface="+mn-ea"/>
          <a:cs typeface="+mn-cs"/>
        </a:defRPr>
      </a:lvl8pPr>
      <a:lvl9pPr marL="4032043" algn="l" defTabSz="504005"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8"/>
          <p:cNvSpPr/>
          <p:nvPr/>
        </p:nvSpPr>
        <p:spPr>
          <a:xfrm>
            <a:off x="-3" y="4201239"/>
            <a:ext cx="10080625" cy="2215091"/>
          </a:xfrm>
          <a:prstGeom prst="roundRect">
            <a:avLst>
              <a:gd name="adj" fmla="val 4443"/>
            </a:avLst>
          </a:prstGeom>
          <a:gradFill flip="none" rotWithShape="1">
            <a:gsLst>
              <a:gs pos="0">
                <a:schemeClr val="bg2">
                  <a:lumMod val="75000"/>
                </a:schemeClr>
              </a:gs>
              <a:gs pos="100000">
                <a:schemeClr val="tx2"/>
              </a:gs>
            </a:gsLst>
            <a:lin ang="18900000" scaled="0"/>
            <a:tileRect/>
          </a:gradFill>
          <a:ln>
            <a:noFill/>
          </a:ln>
          <a:effectLst>
            <a:innerShdw blurRad="63500" dist="50800" dir="162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p>
        </p:txBody>
      </p:sp>
      <p:grpSp>
        <p:nvGrpSpPr>
          <p:cNvPr id="3" name="组合 2"/>
          <p:cNvGrpSpPr/>
          <p:nvPr/>
        </p:nvGrpSpPr>
        <p:grpSpPr>
          <a:xfrm>
            <a:off x="3661243" y="969428"/>
            <a:ext cx="2679972" cy="2680254"/>
            <a:chOff x="4293177" y="800101"/>
            <a:chExt cx="3605645" cy="3605645"/>
          </a:xfrm>
        </p:grpSpPr>
        <p:sp>
          <p:nvSpPr>
            <p:cNvPr id="4" name="椭圆 3"/>
            <p:cNvSpPr/>
            <p:nvPr/>
          </p:nvSpPr>
          <p:spPr>
            <a:xfrm>
              <a:off x="4293177" y="800101"/>
              <a:ext cx="3605645" cy="3605645"/>
            </a:xfrm>
            <a:prstGeom prst="ellipse">
              <a:avLst/>
            </a:prstGeom>
            <a:gradFill flip="none" rotWithShape="1">
              <a:gsLst>
                <a:gs pos="0">
                  <a:schemeClr val="accent5">
                    <a:lumMod val="0"/>
                    <a:lumOff val="100000"/>
                  </a:schemeClr>
                </a:gs>
                <a:gs pos="35000">
                  <a:schemeClr val="accent5">
                    <a:lumMod val="0"/>
                    <a:lumOff val="100000"/>
                  </a:schemeClr>
                </a:gs>
                <a:gs pos="100000">
                  <a:schemeClr val="bg1">
                    <a:lumMod val="75000"/>
                  </a:schemeClr>
                </a:gs>
              </a:gsLst>
              <a:path path="circle">
                <a:fillToRect l="100000" b="100000"/>
              </a:path>
              <a:tileRect t="-100000" r="-100000"/>
            </a:gradFill>
            <a:ln>
              <a:noFill/>
            </a:ln>
            <a:effectLst>
              <a:outerShdw blurRad="368300" dist="139700" dir="7980000" sx="108000" sy="108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4311881" y="818805"/>
              <a:ext cx="3568237" cy="3568237"/>
            </a:xfrm>
            <a:prstGeom prst="ellipse">
              <a:avLst/>
            </a:prstGeom>
            <a:gradFill flip="none" rotWithShape="1">
              <a:gsLst>
                <a:gs pos="0">
                  <a:schemeClr val="accent5">
                    <a:lumMod val="0"/>
                    <a:lumOff val="100000"/>
                  </a:schemeClr>
                </a:gs>
                <a:gs pos="35000">
                  <a:srgbClr val="FFFFFF"/>
                </a:gs>
                <a:gs pos="79000">
                  <a:schemeClr val="bg1">
                    <a:lumMod val="85000"/>
                  </a:schemeClr>
                </a:gs>
                <a:gs pos="63000">
                  <a:srgbClr val="E9E9E9"/>
                </a:gs>
                <a:gs pos="95000">
                  <a:schemeClr val="bg1">
                    <a:lumMod val="75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nvSpPr>
        <p:spPr>
          <a:xfrm>
            <a:off x="1" y="4411508"/>
            <a:ext cx="10080625" cy="1794555"/>
          </a:xfrm>
          <a:prstGeom prst="rect">
            <a:avLst/>
          </a:prstGeom>
          <a:noFill/>
        </p:spPr>
        <p:txBody>
          <a:bodyPr wrap="square" lIns="100801" tIns="50400" rIns="100801" bIns="50400" rtlCol="0">
            <a:spAutoFit/>
          </a:bodyPr>
          <a:lstStyle/>
          <a:p>
            <a:pPr algn="ctr"/>
            <a:r>
              <a:rPr lang="zh-CN" altLang="en-US" sz="5500" dirty="0" smtClean="0">
                <a:solidFill>
                  <a:schemeClr val="bg1"/>
                </a:solidFill>
                <a:effectLst>
                  <a:outerShdw blurRad="50800" dist="38100" dir="8100000" algn="tr" rotWithShape="0">
                    <a:prstClr val="black">
                      <a:alpha val="40000"/>
                    </a:prstClr>
                  </a:outerShdw>
                </a:effectLst>
                <a:latin typeface="思源黑体 CN Heavy" pitchFamily="34" charset="-122"/>
                <a:ea typeface="思源黑体 CN Heavy" pitchFamily="34" charset="-122"/>
              </a:rPr>
              <a:t>维普考试服务平台</a:t>
            </a:r>
            <a:endParaRPr lang="en-US" altLang="zh-CN" sz="5500" dirty="0" smtClean="0">
              <a:solidFill>
                <a:schemeClr val="bg1"/>
              </a:solidFill>
              <a:effectLst>
                <a:outerShdw blurRad="50800" dist="38100" dir="8100000" algn="tr" rotWithShape="0">
                  <a:prstClr val="black">
                    <a:alpha val="40000"/>
                  </a:prstClr>
                </a:outerShdw>
              </a:effectLst>
              <a:latin typeface="思源黑体 CN Heavy" pitchFamily="34" charset="-122"/>
              <a:ea typeface="思源黑体 CN Heavy" pitchFamily="34" charset="-122"/>
            </a:endParaRPr>
          </a:p>
          <a:p>
            <a:pPr algn="ctr"/>
            <a:r>
              <a:rPr lang="en-US" altLang="zh-CN" sz="5500" dirty="0" smtClean="0">
                <a:solidFill>
                  <a:schemeClr val="bg1"/>
                </a:solidFill>
                <a:effectLst>
                  <a:outerShdw blurRad="50800" dist="38100" dir="8100000" algn="tr" rotWithShape="0">
                    <a:prstClr val="black">
                      <a:alpha val="40000"/>
                    </a:prstClr>
                  </a:outerShdw>
                </a:effectLst>
                <a:latin typeface="思源黑体 CN Heavy" pitchFamily="34" charset="-122"/>
                <a:ea typeface="思源黑体 CN Heavy" pitchFamily="34" charset="-122"/>
              </a:rPr>
              <a:t>http://vers.cqvip.com</a:t>
            </a:r>
            <a:endParaRPr lang="zh-CN" altLang="en-US" sz="5500" dirty="0" smtClean="0">
              <a:solidFill>
                <a:schemeClr val="bg1"/>
              </a:solidFill>
              <a:effectLst>
                <a:outerShdw blurRad="50800" dist="38100" dir="8100000" algn="tr" rotWithShape="0">
                  <a:prstClr val="black">
                    <a:alpha val="40000"/>
                  </a:prstClr>
                </a:outerShdw>
              </a:effectLst>
              <a:latin typeface="思源黑体 CN Heavy" pitchFamily="34" charset="-122"/>
              <a:ea typeface="思源黑体 CN Heavy" pitchFamily="34" charset="-122"/>
            </a:endParaRPr>
          </a:p>
        </p:txBody>
      </p:sp>
      <p:pic>
        <p:nvPicPr>
          <p:cNvPr id="7" name="Picture 2" descr="E:\工作网盘\维普\VIPLOGO副本.png"/>
          <p:cNvPicPr>
            <a:picLocks noChangeAspect="1" noChangeArrowheads="1"/>
          </p:cNvPicPr>
          <p:nvPr/>
        </p:nvPicPr>
        <p:blipFill>
          <a:blip r:embed="rId2" cstate="print">
            <a:lum bright="10000" contrast="-10000"/>
          </a:blip>
          <a:srcRect/>
          <a:stretch>
            <a:fillRect/>
          </a:stretch>
        </p:blipFill>
        <p:spPr bwMode="auto">
          <a:xfrm>
            <a:off x="4006505" y="1903560"/>
            <a:ext cx="1993039" cy="1141825"/>
          </a:xfrm>
          <a:prstGeom prst="rect">
            <a:avLst/>
          </a:prstGeom>
          <a:noFill/>
          <a:effectLst>
            <a:innerShdw blurRad="88900" dist="38100" dir="16980000">
              <a:prstClr val="black">
                <a:alpha val="67000"/>
              </a:prstClr>
            </a:innerShdw>
          </a:effectLst>
        </p:spPr>
      </p:pic>
    </p:spTree>
  </p:cSld>
  <p:clrMapOvr>
    <a:masterClrMapping/>
  </p:clrMapOvr>
  <p:transition>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921571" y="2228421"/>
            <a:ext cx="3438172" cy="1448062"/>
            <a:chOff x="423573" y="1816100"/>
            <a:chExt cx="3438172" cy="1448062"/>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清晰的试卷组织结构</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3205992" cy="741960"/>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真题试卷和模拟试卷成树状结构展开。</a:t>
              </a:r>
              <a:endParaRPr lang="zh-CN" altLang="en-US" sz="1600" dirty="0">
                <a:solidFill>
                  <a:schemeClr val="bg1"/>
                </a:solidFill>
                <a:latin typeface="思源黑体 CN Normal" pitchFamily="34" charset="-122"/>
                <a:ea typeface="思源黑体 CN Normal" pitchFamily="34" charset="-122"/>
              </a:endParaRP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grpSp>
        <p:nvGrpSpPr>
          <p:cNvPr id="7" name="组合 16"/>
          <p:cNvGrpSpPr/>
          <p:nvPr/>
        </p:nvGrpSpPr>
        <p:grpSpPr>
          <a:xfrm>
            <a:off x="6014208" y="4945398"/>
            <a:ext cx="3438172" cy="1422093"/>
            <a:chOff x="727508" y="4750086"/>
            <a:chExt cx="3438172" cy="1422093"/>
          </a:xfrm>
        </p:grpSpPr>
        <p:sp>
          <p:nvSpPr>
            <p:cNvPr id="9" name="文本框 2"/>
            <p:cNvSpPr txBox="1"/>
            <p:nvPr/>
          </p:nvSpPr>
          <p:spPr>
            <a:xfrm>
              <a:off x="727508" y="4750086"/>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便捷的答题评分操作</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11" name="直线连接符 3"/>
            <p:cNvCxnSpPr/>
            <p:nvPr/>
          </p:nvCxnSpPr>
          <p:spPr>
            <a:xfrm>
              <a:off x="727508" y="5335008"/>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2" name="文本框 5"/>
            <p:cNvSpPr txBox="1"/>
            <p:nvPr/>
          </p:nvSpPr>
          <p:spPr>
            <a:xfrm>
              <a:off x="727508" y="5456188"/>
              <a:ext cx="3205992" cy="715991"/>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试卷设置、答题卡、试卷模式等功能完备。</a:t>
              </a:r>
            </a:p>
          </p:txBody>
        </p:sp>
      </p:grpSp>
      <p:pic>
        <p:nvPicPr>
          <p:cNvPr id="14" name="Picture 2"/>
          <p:cNvPicPr>
            <a:picLocks noChangeAspect="1" noChangeArrowheads="1"/>
          </p:cNvPicPr>
          <p:nvPr/>
        </p:nvPicPr>
        <p:blipFill>
          <a:blip r:embed="rId3"/>
          <a:srcRect/>
          <a:stretch>
            <a:fillRect/>
          </a:stretch>
        </p:blipFill>
        <p:spPr bwMode="auto">
          <a:xfrm>
            <a:off x="5030991" y="1797141"/>
            <a:ext cx="4174695" cy="2361848"/>
          </a:xfrm>
          <a:prstGeom prst="rect">
            <a:avLst/>
          </a:prstGeom>
          <a:noFill/>
          <a:ln w="9525" algn="ctr">
            <a:noFill/>
            <a:miter lim="800000"/>
            <a:headEnd/>
            <a:tailEnd/>
          </a:ln>
          <a:effectLst/>
        </p:spPr>
      </p:pic>
      <p:pic>
        <p:nvPicPr>
          <p:cNvPr id="15" name="Picture 3"/>
          <p:cNvPicPr>
            <a:picLocks noChangeAspect="1" noChangeArrowheads="1"/>
          </p:cNvPicPr>
          <p:nvPr/>
        </p:nvPicPr>
        <p:blipFill>
          <a:blip r:embed="rId4"/>
          <a:srcRect/>
          <a:stretch>
            <a:fillRect/>
          </a:stretch>
        </p:blipFill>
        <p:spPr bwMode="auto">
          <a:xfrm>
            <a:off x="921571" y="4571987"/>
            <a:ext cx="4592894" cy="2185425"/>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3" name="文本框 2"/>
          <p:cNvSpPr txBox="1"/>
          <p:nvPr/>
        </p:nvSpPr>
        <p:spPr>
          <a:xfrm>
            <a:off x="1746377" y="3092543"/>
            <a:ext cx="2312180"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提供多种功能</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949368" y="2533893"/>
            <a:ext cx="0" cy="1619195"/>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5932780" y="2533893"/>
            <a:ext cx="2123494" cy="1702223"/>
          </a:xfrm>
          <a:prstGeom prst="rect">
            <a:avLst/>
          </a:prstGeom>
          <a:noFill/>
        </p:spPr>
        <p:txBody>
          <a:bodyPr wrap="square" lIns="100801" tIns="50400" rIns="100801" bIns="50400" rtlCol="0">
            <a:spAutoFit/>
          </a:bodyPr>
          <a:lstStyle/>
          <a:p>
            <a:pPr>
              <a:lnSpc>
                <a:spcPct val="130000"/>
              </a:lnSpc>
            </a:pPr>
            <a:r>
              <a:rPr lang="en-US" altLang="zh-CN" sz="1600" dirty="0" smtClean="0">
                <a:solidFill>
                  <a:schemeClr val="bg1"/>
                </a:solidFill>
                <a:latin typeface="思源黑体 CN Normal" pitchFamily="34" charset="-122"/>
                <a:ea typeface="思源黑体 CN Normal" pitchFamily="34" charset="-122"/>
              </a:rPr>
              <a:t>1</a:t>
            </a:r>
            <a:r>
              <a:rPr lang="zh-CN" altLang="en-US" sz="1600" dirty="0" smtClean="0">
                <a:solidFill>
                  <a:schemeClr val="bg1"/>
                </a:solidFill>
                <a:latin typeface="思源黑体 CN Normal" pitchFamily="34" charset="-122"/>
                <a:ea typeface="思源黑体 CN Normal" pitchFamily="34" charset="-122"/>
              </a:rPr>
              <a:t>、试题</a:t>
            </a:r>
            <a:r>
              <a:rPr lang="en-US" altLang="zh-CN" sz="1600" dirty="0" smtClean="0">
                <a:solidFill>
                  <a:schemeClr val="bg1"/>
                </a:solidFill>
                <a:latin typeface="思源黑体 CN Normal" pitchFamily="34" charset="-122"/>
                <a:ea typeface="思源黑体 CN Normal" pitchFamily="34" charset="-122"/>
              </a:rPr>
              <a:t>&amp;</a:t>
            </a:r>
            <a:r>
              <a:rPr lang="zh-CN" altLang="en-US" sz="1600" dirty="0" smtClean="0">
                <a:solidFill>
                  <a:schemeClr val="bg1"/>
                </a:solidFill>
                <a:latin typeface="思源黑体 CN Normal" pitchFamily="34" charset="-122"/>
                <a:ea typeface="思源黑体 CN Normal" pitchFamily="34" charset="-122"/>
              </a:rPr>
              <a:t>试卷检索</a:t>
            </a:r>
          </a:p>
          <a:p>
            <a:pPr>
              <a:lnSpc>
                <a:spcPct val="130000"/>
              </a:lnSpc>
            </a:pPr>
            <a:r>
              <a:rPr lang="en-US" altLang="zh-CN" sz="1600" dirty="0" smtClean="0">
                <a:solidFill>
                  <a:schemeClr val="bg1"/>
                </a:solidFill>
                <a:latin typeface="思源黑体 CN Normal" pitchFamily="34" charset="-122"/>
                <a:ea typeface="思源黑体 CN Normal" pitchFamily="34" charset="-122"/>
              </a:rPr>
              <a:t>2</a:t>
            </a:r>
            <a:r>
              <a:rPr lang="zh-CN" altLang="en-US" sz="1600" dirty="0" smtClean="0">
                <a:solidFill>
                  <a:schemeClr val="bg1"/>
                </a:solidFill>
                <a:latin typeface="思源黑体 CN Normal" pitchFamily="34" charset="-122"/>
                <a:ea typeface="思源黑体 CN Normal" pitchFamily="34" charset="-122"/>
              </a:rPr>
              <a:t>、专项训练</a:t>
            </a:r>
          </a:p>
          <a:p>
            <a:pPr>
              <a:lnSpc>
                <a:spcPct val="130000"/>
              </a:lnSpc>
            </a:pPr>
            <a:r>
              <a:rPr lang="en-US" altLang="zh-CN" sz="1600" dirty="0" smtClean="0">
                <a:solidFill>
                  <a:schemeClr val="bg1"/>
                </a:solidFill>
                <a:latin typeface="思源黑体 CN Normal" pitchFamily="34" charset="-122"/>
                <a:ea typeface="思源黑体 CN Normal" pitchFamily="34" charset="-122"/>
              </a:rPr>
              <a:t>3</a:t>
            </a:r>
            <a:r>
              <a:rPr lang="zh-CN" altLang="en-US" sz="1600" dirty="0" smtClean="0">
                <a:solidFill>
                  <a:schemeClr val="bg1"/>
                </a:solidFill>
                <a:latin typeface="思源黑体 CN Normal" pitchFamily="34" charset="-122"/>
                <a:ea typeface="思源黑体 CN Normal" pitchFamily="34" charset="-122"/>
              </a:rPr>
              <a:t>、随机组卷</a:t>
            </a:r>
          </a:p>
          <a:p>
            <a:pPr>
              <a:lnSpc>
                <a:spcPct val="130000"/>
              </a:lnSpc>
            </a:pPr>
            <a:r>
              <a:rPr lang="en-US" altLang="zh-CN" sz="1600" dirty="0" smtClean="0">
                <a:solidFill>
                  <a:schemeClr val="bg1"/>
                </a:solidFill>
                <a:latin typeface="思源黑体 CN Normal" pitchFamily="34" charset="-122"/>
                <a:ea typeface="思源黑体 CN Normal" pitchFamily="34" charset="-122"/>
              </a:rPr>
              <a:t>4</a:t>
            </a:r>
            <a:r>
              <a:rPr lang="zh-CN" altLang="en-US" sz="1600" dirty="0" smtClean="0">
                <a:solidFill>
                  <a:schemeClr val="bg1"/>
                </a:solidFill>
                <a:latin typeface="思源黑体 CN Normal" pitchFamily="34" charset="-122"/>
                <a:ea typeface="思源黑体 CN Normal" pitchFamily="34" charset="-122"/>
              </a:rPr>
              <a:t>、考试日历</a:t>
            </a:r>
          </a:p>
          <a:p>
            <a:pPr>
              <a:lnSpc>
                <a:spcPct val="130000"/>
              </a:lnSpc>
            </a:pPr>
            <a:r>
              <a:rPr lang="en-US" altLang="zh-CN" sz="1600" dirty="0" smtClean="0">
                <a:solidFill>
                  <a:schemeClr val="bg1"/>
                </a:solidFill>
                <a:latin typeface="思源黑体 CN Normal" pitchFamily="34" charset="-122"/>
                <a:ea typeface="思源黑体 CN Normal" pitchFamily="34" charset="-122"/>
              </a:rPr>
              <a:t>5</a:t>
            </a:r>
            <a:r>
              <a:rPr lang="zh-CN" altLang="en-US" sz="1600" dirty="0" smtClean="0">
                <a:solidFill>
                  <a:schemeClr val="bg1"/>
                </a:solidFill>
                <a:latin typeface="思源黑体 CN Normal" pitchFamily="34" charset="-122"/>
                <a:ea typeface="思源黑体 CN Normal" pitchFamily="34" charset="-122"/>
              </a:rPr>
              <a:t>、考试大纲</a:t>
            </a:r>
            <a:endParaRPr lang="zh-CN" altLang="en-US" sz="1600" dirty="0">
              <a:solidFill>
                <a:schemeClr val="bg1"/>
              </a:solidFill>
              <a:latin typeface="思源黑体 CN Normal" pitchFamily="34" charset="-122"/>
              <a:ea typeface="思源黑体 CN Normal" pitchFamily="34" charset="-122"/>
            </a:endParaRPr>
          </a:p>
        </p:txBody>
      </p:sp>
      <p:sp>
        <p:nvSpPr>
          <p:cNvPr id="8" name="文本框 7"/>
          <p:cNvSpPr txBox="1"/>
          <p:nvPr/>
        </p:nvSpPr>
        <p:spPr>
          <a:xfrm>
            <a:off x="3245760" y="376631"/>
            <a:ext cx="3589113"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1" name="Picture 2"/>
          <p:cNvPicPr>
            <a:picLocks noChangeAspect="1" noChangeArrowheads="1"/>
          </p:cNvPicPr>
          <p:nvPr/>
        </p:nvPicPr>
        <p:blipFill>
          <a:blip r:embed="rId3"/>
          <a:srcRect/>
          <a:stretch>
            <a:fillRect/>
          </a:stretch>
        </p:blipFill>
        <p:spPr bwMode="auto">
          <a:xfrm>
            <a:off x="824137" y="4729064"/>
            <a:ext cx="8537576" cy="2082335"/>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921571" y="3309932"/>
            <a:ext cx="3438172" cy="1448062"/>
            <a:chOff x="423573" y="1816100"/>
            <a:chExt cx="3438172" cy="1448062"/>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专项训练</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3205992" cy="741960"/>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根据薄弱环节，针对某种题型的强化训练。</a:t>
              </a:r>
              <a:endParaRPr lang="zh-CN" altLang="en-US" sz="1600" dirty="0">
                <a:solidFill>
                  <a:schemeClr val="bg1"/>
                </a:solidFill>
                <a:latin typeface="思源黑体 CN Normal" pitchFamily="34" charset="-122"/>
                <a:ea typeface="思源黑体 CN Normal" pitchFamily="34" charset="-122"/>
              </a:endParaRP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6" name="Picture 2"/>
          <p:cNvPicPr>
            <a:picLocks noChangeAspect="1" noChangeArrowheads="1"/>
          </p:cNvPicPr>
          <p:nvPr/>
        </p:nvPicPr>
        <p:blipFill>
          <a:blip r:embed="rId3"/>
          <a:srcRect/>
          <a:stretch>
            <a:fillRect/>
          </a:stretch>
        </p:blipFill>
        <p:spPr bwMode="auto">
          <a:xfrm>
            <a:off x="4635514" y="2228421"/>
            <a:ext cx="5020749" cy="4250198"/>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41022"/>
            <a:ext cx="7148372" cy="1448062"/>
            <a:chOff x="423573" y="1816100"/>
            <a:chExt cx="7148372" cy="1448062"/>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随机组卷</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741960"/>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根据用户自选考试科目，在历年真题和模拟试卷中随机抽取相应试题，</a:t>
              </a:r>
              <a:endParaRPr lang="en-US" altLang="zh-CN" sz="1600" dirty="0" smtClean="0">
                <a:solidFill>
                  <a:schemeClr val="bg1"/>
                </a:solidFill>
                <a:latin typeface="思源黑体 CN Normal" pitchFamily="34" charset="-122"/>
                <a:ea typeface="思源黑体 CN Normal" pitchFamily="34" charset="-122"/>
              </a:endParaRPr>
            </a:p>
            <a:p>
              <a:pPr>
                <a:lnSpc>
                  <a:spcPct val="130000"/>
                </a:lnSpc>
              </a:pPr>
              <a:r>
                <a:rPr lang="zh-CN" altLang="en-US" sz="1600" dirty="0" smtClean="0">
                  <a:solidFill>
                    <a:schemeClr val="bg1"/>
                  </a:solidFill>
                  <a:latin typeface="思源黑体 CN Normal" pitchFamily="34" charset="-122"/>
                  <a:ea typeface="思源黑体 CN Normal" pitchFamily="34" charset="-122"/>
                </a:rPr>
                <a:t>组成更具针对性和练习价值的模拟试卷供用户自测练习。</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9" name="Picture 2"/>
          <p:cNvPicPr>
            <a:picLocks noChangeAspect="1" noChangeArrowheads="1"/>
          </p:cNvPicPr>
          <p:nvPr/>
        </p:nvPicPr>
        <p:blipFill>
          <a:blip r:embed="rId3"/>
          <a:srcRect/>
          <a:stretch>
            <a:fillRect/>
          </a:stretch>
        </p:blipFill>
        <p:spPr bwMode="auto">
          <a:xfrm>
            <a:off x="2416544" y="3781678"/>
            <a:ext cx="5421172" cy="3381121"/>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41022"/>
            <a:ext cx="7148372" cy="1448062"/>
            <a:chOff x="423573" y="1816100"/>
            <a:chExt cx="7148372" cy="1448062"/>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考试日历</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741960"/>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当年度各类从业</a:t>
              </a:r>
              <a:r>
                <a:rPr lang="en-US" altLang="zh-CN" sz="1600" dirty="0" smtClean="0">
                  <a:solidFill>
                    <a:schemeClr val="bg1"/>
                  </a:solidFill>
                  <a:latin typeface="思源黑体 CN Normal" pitchFamily="34" charset="-122"/>
                  <a:ea typeface="思源黑体 CN Normal" pitchFamily="34" charset="-122"/>
                </a:rPr>
                <a:t>&amp;</a:t>
              </a:r>
              <a:r>
                <a:rPr lang="zh-CN" altLang="en-US" sz="1600" dirty="0" smtClean="0">
                  <a:solidFill>
                    <a:schemeClr val="bg1"/>
                  </a:solidFill>
                  <a:latin typeface="思源黑体 CN Normal" pitchFamily="34" charset="-122"/>
                  <a:ea typeface="思源黑体 CN Normal" pitchFamily="34" charset="-122"/>
                </a:rPr>
                <a:t>职业资格考试时间表，</a:t>
              </a:r>
              <a:endParaRPr lang="en-US" altLang="zh-CN" sz="1600" dirty="0" smtClean="0">
                <a:solidFill>
                  <a:schemeClr val="bg1"/>
                </a:solidFill>
                <a:latin typeface="思源黑体 CN Normal" pitchFamily="34" charset="-122"/>
                <a:ea typeface="思源黑体 CN Normal" pitchFamily="34" charset="-122"/>
              </a:endParaRPr>
            </a:p>
            <a:p>
              <a:pPr>
                <a:lnSpc>
                  <a:spcPct val="130000"/>
                </a:lnSpc>
              </a:pPr>
              <a:r>
                <a:rPr lang="zh-CN" altLang="en-US" sz="1600" dirty="0" smtClean="0">
                  <a:solidFill>
                    <a:schemeClr val="bg1"/>
                  </a:solidFill>
                  <a:latin typeface="思源黑体 CN Normal" pitchFamily="34" charset="-122"/>
                  <a:ea typeface="思源黑体 CN Normal" pitchFamily="34" charset="-122"/>
                </a:rPr>
                <a:t>根据各科目考试官方机构发布的考试安排进行更新。</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0" name="Picture 2"/>
          <p:cNvPicPr>
            <a:picLocks noChangeAspect="1" noChangeArrowheads="1"/>
          </p:cNvPicPr>
          <p:nvPr/>
        </p:nvPicPr>
        <p:blipFill>
          <a:blip r:embed="rId3"/>
          <a:srcRect/>
          <a:stretch>
            <a:fillRect/>
          </a:stretch>
        </p:blipFill>
        <p:spPr bwMode="auto">
          <a:xfrm>
            <a:off x="2623755" y="3686628"/>
            <a:ext cx="5188532" cy="3395663"/>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26508"/>
            <a:ext cx="7148372" cy="1102006"/>
            <a:chOff x="423573" y="1816100"/>
            <a:chExt cx="7148372" cy="1102006"/>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试题与试卷检索</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395904"/>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根据知识点快速定位试卷或者试题。</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9" name="Picture 2"/>
          <p:cNvPicPr>
            <a:picLocks noChangeAspect="1" noChangeArrowheads="1"/>
          </p:cNvPicPr>
          <p:nvPr/>
        </p:nvPicPr>
        <p:blipFill>
          <a:blip r:embed="rId3"/>
          <a:srcRect/>
          <a:stretch>
            <a:fillRect/>
          </a:stretch>
        </p:blipFill>
        <p:spPr bwMode="auto">
          <a:xfrm>
            <a:off x="2014066" y="3352801"/>
            <a:ext cx="6171811" cy="3657597"/>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26508"/>
            <a:ext cx="7148372" cy="1742181"/>
            <a:chOff x="423573" y="1816100"/>
            <a:chExt cx="7148372" cy="1742181"/>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注意事项</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1036079"/>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平台支持机构所属个人用户的个性化应用功能。用户点击机构</a:t>
              </a:r>
              <a:r>
                <a:rPr lang="en-US" altLang="zh-CN" sz="1600" dirty="0" smtClean="0">
                  <a:solidFill>
                    <a:schemeClr val="bg1"/>
                  </a:solidFill>
                  <a:latin typeface="思源黑体 CN Normal" pitchFamily="34" charset="-122"/>
                  <a:ea typeface="思源黑体 CN Normal" pitchFamily="34" charset="-122"/>
                </a:rPr>
                <a:t>IP</a:t>
              </a:r>
              <a:r>
                <a:rPr lang="zh-CN" altLang="en-US" sz="1600" dirty="0" smtClean="0">
                  <a:solidFill>
                    <a:schemeClr val="bg1"/>
                  </a:solidFill>
                  <a:latin typeface="思源黑体 CN Normal" pitchFamily="34" charset="-122"/>
                  <a:ea typeface="思源黑体 CN Normal" pitchFamily="34" charset="-122"/>
                </a:rPr>
                <a:t>登录模式（用户名通常显示为：</a:t>
              </a:r>
              <a:r>
                <a:rPr lang="en-US" altLang="zh-CN" sz="1600" dirty="0" smtClean="0">
                  <a:solidFill>
                    <a:schemeClr val="bg1"/>
                  </a:solidFill>
                  <a:latin typeface="思源黑体 CN Normal" pitchFamily="34" charset="-122"/>
                  <a:ea typeface="思源黑体 CN Normal" pitchFamily="34" charset="-122"/>
                </a:rPr>
                <a:t>XX</a:t>
              </a:r>
              <a:r>
                <a:rPr lang="zh-CN" altLang="en-US" sz="1600" dirty="0" smtClean="0">
                  <a:solidFill>
                    <a:schemeClr val="bg1"/>
                  </a:solidFill>
                  <a:latin typeface="思源黑体 CN Normal" pitchFamily="34" charset="-122"/>
                  <a:ea typeface="思源黑体 CN Normal" pitchFamily="34" charset="-122"/>
                </a:rPr>
                <a:t>大学您好）后方的“进入我的题库”，即可注册个性化用户名，使用平台的个性化功能及移动应用“维普考典”。</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0" name="Picture 2"/>
          <p:cNvPicPr>
            <a:picLocks noChangeAspect="1" noChangeArrowheads="1"/>
          </p:cNvPicPr>
          <p:nvPr/>
        </p:nvPicPr>
        <p:blipFill>
          <a:blip r:embed="rId3"/>
          <a:srcRect/>
          <a:stretch>
            <a:fillRect/>
          </a:stretch>
        </p:blipFill>
        <p:spPr bwMode="auto">
          <a:xfrm>
            <a:off x="1545689" y="3799315"/>
            <a:ext cx="7148372" cy="3125633"/>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26508"/>
            <a:ext cx="7148372" cy="1422093"/>
            <a:chOff x="423573" y="1816100"/>
            <a:chExt cx="7148372" cy="1422093"/>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个性化功能</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715991"/>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平台提供“收藏试卷”、“收藏试题”、“错题库”、“做题记录”等个性化功能，全面辅助用户提高学习效率。</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9" name="Picture 2"/>
          <p:cNvPicPr>
            <a:picLocks noChangeAspect="1" noChangeArrowheads="1"/>
          </p:cNvPicPr>
          <p:nvPr/>
        </p:nvPicPr>
        <p:blipFill>
          <a:blip r:embed="rId3"/>
          <a:srcRect/>
          <a:stretch>
            <a:fillRect/>
          </a:stretch>
        </p:blipFill>
        <p:spPr bwMode="auto">
          <a:xfrm>
            <a:off x="896142" y="3718851"/>
            <a:ext cx="4931459" cy="1883665"/>
          </a:xfrm>
          <a:prstGeom prst="rect">
            <a:avLst/>
          </a:prstGeom>
          <a:noFill/>
          <a:ln w="9525" algn="ctr">
            <a:noFill/>
            <a:miter lim="800000"/>
            <a:headEnd/>
            <a:tailEnd/>
          </a:ln>
          <a:effectLst/>
        </p:spPr>
      </p:pic>
      <p:pic>
        <p:nvPicPr>
          <p:cNvPr id="11" name="Picture 3"/>
          <p:cNvPicPr>
            <a:picLocks noChangeAspect="1" noChangeArrowheads="1"/>
          </p:cNvPicPr>
          <p:nvPr/>
        </p:nvPicPr>
        <p:blipFill>
          <a:blip r:embed="rId4"/>
          <a:srcRect/>
          <a:stretch>
            <a:fillRect/>
          </a:stretch>
        </p:blipFill>
        <p:spPr bwMode="auto">
          <a:xfrm>
            <a:off x="4760657" y="4285068"/>
            <a:ext cx="4467749" cy="2809064"/>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26508"/>
            <a:ext cx="7148372" cy="1742181"/>
            <a:chOff x="423573" y="1816100"/>
            <a:chExt cx="7148372" cy="1742181"/>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模块简介</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1036079"/>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“高校课程试题” 模块是以高校课程试题为主要内容的试题资源，目前试题量已达到</a:t>
              </a:r>
              <a:r>
                <a:rPr lang="en-US" altLang="zh-CN" sz="1600" dirty="0" smtClean="0">
                  <a:solidFill>
                    <a:schemeClr val="bg1"/>
                  </a:solidFill>
                  <a:latin typeface="思源黑体 CN Normal" pitchFamily="34" charset="-122"/>
                  <a:ea typeface="思源黑体 CN Normal" pitchFamily="34" charset="-122"/>
                </a:rPr>
                <a:t>90</a:t>
              </a:r>
              <a:r>
                <a:rPr lang="zh-CN" altLang="en-US" sz="1600" dirty="0" smtClean="0">
                  <a:solidFill>
                    <a:schemeClr val="bg1"/>
                  </a:solidFill>
                  <a:latin typeface="思源黑体 CN Normal" pitchFamily="34" charset="-122"/>
                  <a:ea typeface="思源黑体 CN Normal" pitchFamily="34" charset="-122"/>
                </a:rPr>
                <a:t>万道，类目涉及理、工、农、医、文、史、哲、法等共</a:t>
              </a:r>
              <a:r>
                <a:rPr lang="en-US" altLang="zh-CN" sz="1600" dirty="0" smtClean="0">
                  <a:solidFill>
                    <a:schemeClr val="bg1"/>
                  </a:solidFill>
                  <a:latin typeface="思源黑体 CN Normal" pitchFamily="34" charset="-122"/>
                  <a:ea typeface="思源黑体 CN Normal" pitchFamily="34" charset="-122"/>
                </a:rPr>
                <a:t>10</a:t>
              </a:r>
              <a:r>
                <a:rPr lang="zh-CN" altLang="en-US" sz="1600" dirty="0" smtClean="0">
                  <a:solidFill>
                    <a:schemeClr val="bg1"/>
                  </a:solidFill>
                  <a:latin typeface="思源黑体 CN Normal" pitchFamily="34" charset="-122"/>
                  <a:ea typeface="思源黑体 CN Normal" pitchFamily="34" charset="-122"/>
                </a:rPr>
                <a:t>个大类及数百个课程小类。</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高校课程试题</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0" name="Picture 2"/>
          <p:cNvPicPr>
            <a:picLocks noChangeAspect="1" noChangeArrowheads="1"/>
          </p:cNvPicPr>
          <p:nvPr/>
        </p:nvPicPr>
        <p:blipFill>
          <a:blip r:embed="rId3"/>
          <a:srcRect/>
          <a:stretch>
            <a:fillRect/>
          </a:stretch>
        </p:blipFill>
        <p:spPr bwMode="auto">
          <a:xfrm>
            <a:off x="2633877" y="3846289"/>
            <a:ext cx="4848974" cy="3190625"/>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1545688" y="1926508"/>
            <a:ext cx="7148372" cy="1102006"/>
            <a:chOff x="423573" y="1816100"/>
            <a:chExt cx="7148372" cy="1102006"/>
          </a:xfrm>
        </p:grpSpPr>
        <p:sp>
          <p:nvSpPr>
            <p:cNvPr id="3" name="文本框 2"/>
            <p:cNvSpPr txBox="1"/>
            <p:nvPr/>
          </p:nvSpPr>
          <p:spPr>
            <a:xfrm>
              <a:off x="423573" y="1816100"/>
              <a:ext cx="4260026"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试题信息完善</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7148372"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7148372" cy="395904"/>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支持按照题型筛选试题，试题提供答案及部分知识点解析。</a:t>
              </a: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高校课程试题</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9" name="Picture 2"/>
          <p:cNvPicPr>
            <a:picLocks noChangeAspect="1" noChangeArrowheads="1"/>
          </p:cNvPicPr>
          <p:nvPr/>
        </p:nvPicPr>
        <p:blipFill>
          <a:blip r:embed="rId3"/>
          <a:srcRect/>
          <a:stretch>
            <a:fillRect/>
          </a:stretch>
        </p:blipFill>
        <p:spPr bwMode="auto">
          <a:xfrm>
            <a:off x="1632772" y="3323091"/>
            <a:ext cx="6930655" cy="3701094"/>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3" name="文本框 2"/>
          <p:cNvSpPr txBox="1"/>
          <p:nvPr/>
        </p:nvSpPr>
        <p:spPr>
          <a:xfrm>
            <a:off x="423573" y="2864462"/>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维普考试服务平台</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3449384"/>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3570564"/>
            <a:ext cx="3205992" cy="2033147"/>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维普考试服务平台是一个从单纯海量题库资源扩充到教学场景应用的考试信息化产品。平台包含职业资格考试、高校课程试题、在线考试、 移动助手</a:t>
            </a:r>
            <a:r>
              <a:rPr lang="en-US" altLang="zh-CN" sz="1600" dirty="0" smtClean="0">
                <a:solidFill>
                  <a:schemeClr val="bg1"/>
                </a:solidFill>
                <a:latin typeface="思源黑体 CN Normal" pitchFamily="34" charset="-122"/>
                <a:ea typeface="思源黑体 CN Normal" pitchFamily="34" charset="-122"/>
              </a:rPr>
              <a:t>4</a:t>
            </a:r>
            <a:r>
              <a:rPr lang="zh-CN" altLang="en-US" sz="1600" dirty="0" smtClean="0">
                <a:solidFill>
                  <a:schemeClr val="bg1"/>
                </a:solidFill>
                <a:latin typeface="思源黑体 CN Normal" pitchFamily="34" charset="-122"/>
                <a:ea typeface="思源黑体 CN Normal" pitchFamily="34" charset="-122"/>
              </a:rPr>
              <a:t>个功能模块。</a:t>
            </a:r>
          </a:p>
          <a:p>
            <a:pPr>
              <a:lnSpc>
                <a:spcPct val="130000"/>
              </a:lnSpc>
            </a:pPr>
            <a:endParaRPr lang="zh-CN" altLang="en-US" sz="1600" dirty="0">
              <a:solidFill>
                <a:schemeClr val="bg1"/>
              </a:solidFill>
              <a:latin typeface="思源黑体 CN Normal" pitchFamily="34" charset="-122"/>
              <a:ea typeface="思源黑体 CN Normal" pitchFamily="34" charset="-122"/>
            </a:endParaRPr>
          </a:p>
        </p:txBody>
      </p:sp>
      <p:sp>
        <p:nvSpPr>
          <p:cNvPr id="8" name="文本框 7"/>
          <p:cNvSpPr txBox="1"/>
          <p:nvPr/>
        </p:nvSpPr>
        <p:spPr>
          <a:xfrm>
            <a:off x="3810952" y="376631"/>
            <a:ext cx="2458728" cy="775119"/>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产品概述</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0" name="Picture 6"/>
          <p:cNvPicPr>
            <a:picLocks noChangeAspect="1" noChangeArrowheads="1"/>
          </p:cNvPicPr>
          <p:nvPr/>
        </p:nvPicPr>
        <p:blipFill>
          <a:blip r:embed="rId3"/>
          <a:srcRect/>
          <a:stretch>
            <a:fillRect/>
          </a:stretch>
        </p:blipFill>
        <p:spPr bwMode="auto">
          <a:xfrm>
            <a:off x="4157604" y="2191322"/>
            <a:ext cx="5648527" cy="3913553"/>
          </a:xfrm>
          <a:prstGeom prst="rect">
            <a:avLst/>
          </a:prstGeom>
          <a:noFill/>
          <a:ln w="9525" algn="ctr">
            <a:noFill/>
            <a:miter lim="800000"/>
            <a:headEnd/>
            <a:tailEnd/>
          </a:ln>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2399374" y="376631"/>
            <a:ext cx="528188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移动应用：维普考典</a:t>
            </a:r>
          </a:p>
        </p:txBody>
      </p:sp>
      <p:pic>
        <p:nvPicPr>
          <p:cNvPr id="1027" name="Picture 3" descr="E:\工作网盘\维普\市场部\PPT2015\考试移动.png"/>
          <p:cNvPicPr>
            <a:picLocks noChangeAspect="1" noChangeArrowheads="1"/>
          </p:cNvPicPr>
          <p:nvPr/>
        </p:nvPicPr>
        <p:blipFill>
          <a:blip r:embed="rId3"/>
          <a:srcRect/>
          <a:stretch>
            <a:fillRect/>
          </a:stretch>
        </p:blipFill>
        <p:spPr bwMode="auto">
          <a:xfrm>
            <a:off x="4245339" y="2228421"/>
            <a:ext cx="5338982" cy="4419122"/>
          </a:xfrm>
          <a:prstGeom prst="rect">
            <a:avLst/>
          </a:prstGeom>
          <a:noFill/>
        </p:spPr>
      </p:pic>
      <p:grpSp>
        <p:nvGrpSpPr>
          <p:cNvPr id="14" name="组合 15"/>
          <p:cNvGrpSpPr/>
          <p:nvPr/>
        </p:nvGrpSpPr>
        <p:grpSpPr>
          <a:xfrm>
            <a:off x="807167" y="2813343"/>
            <a:ext cx="3438172" cy="2702444"/>
            <a:chOff x="423573" y="1816100"/>
            <a:chExt cx="3438172" cy="2702444"/>
          </a:xfrm>
        </p:grpSpPr>
        <p:sp>
          <p:nvSpPr>
            <p:cNvPr id="15"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服务介绍</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16" name="直线连接符 3"/>
            <p:cNvCxnSpPr/>
            <p:nvPr/>
          </p:nvCxnSpPr>
          <p:spPr>
            <a:xfrm>
              <a:off x="423573" y="2401022"/>
              <a:ext cx="2933263"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文本框 5"/>
            <p:cNvSpPr txBox="1"/>
            <p:nvPr/>
          </p:nvSpPr>
          <p:spPr>
            <a:xfrm>
              <a:off x="423573" y="2522202"/>
              <a:ext cx="3126204" cy="1996342"/>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“维普考典”是与平台配套的移动端应用服务，它基于手机的随身携带与互动性强的特点，可支持用户随时随地进行考试练习；与维普考试服务平台的无缝结合，还可以更好地利用线上题库资源。</a:t>
              </a:r>
              <a:endParaRPr lang="zh-CN" altLang="en-US" sz="1600" dirty="0">
                <a:solidFill>
                  <a:schemeClr val="bg1"/>
                </a:solidFill>
                <a:latin typeface="思源黑体 CN Normal" pitchFamily="34" charset="-122"/>
                <a:ea typeface="思源黑体 CN Normal" pitchFamily="34" charset="-122"/>
              </a:endParaRPr>
            </a:p>
          </p:txBody>
        </p:sp>
      </p:grpSp>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15"/>
          <p:cNvSpPr/>
          <p:nvPr/>
        </p:nvSpPr>
        <p:spPr>
          <a:xfrm>
            <a:off x="4875187" y="2014804"/>
            <a:ext cx="4687914" cy="45002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2399374" y="376631"/>
            <a:ext cx="528188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移动应用：维普考典</a:t>
            </a:r>
          </a:p>
        </p:txBody>
      </p:sp>
      <p:sp>
        <p:nvSpPr>
          <p:cNvPr id="20" name="矩形 19"/>
          <p:cNvSpPr/>
          <p:nvPr/>
        </p:nvSpPr>
        <p:spPr>
          <a:xfrm>
            <a:off x="1464453" y="2731546"/>
            <a:ext cx="2962404" cy="692497"/>
          </a:xfrm>
          <a:prstGeom prst="rect">
            <a:avLst/>
          </a:prstGeom>
        </p:spPr>
        <p:txBody>
          <a:bodyPr wrap="square">
            <a:spAutoFit/>
          </a:bodyPr>
          <a:lstStyle/>
          <a:p>
            <a:pPr lvl="0" defTabSz="457200">
              <a:lnSpc>
                <a:spcPct val="130000"/>
              </a:lnSpc>
            </a:pPr>
            <a:r>
              <a:rPr lang="zh-CN" altLang="en-US" sz="1500" dirty="0" smtClean="0">
                <a:solidFill>
                  <a:srgbClr val="FFFFFF"/>
                </a:solidFill>
              </a:rPr>
              <a:t>根据用户订阅的考试科目</a:t>
            </a:r>
            <a:r>
              <a:rPr lang="en-US" altLang="zh-CN" sz="1500" dirty="0" smtClean="0">
                <a:solidFill>
                  <a:srgbClr val="FFFFFF"/>
                </a:solidFill>
              </a:rPr>
              <a:t>,</a:t>
            </a:r>
            <a:r>
              <a:rPr lang="zh-CN" altLang="en-US" sz="1500" dirty="0" smtClean="0">
                <a:solidFill>
                  <a:srgbClr val="FFFFFF"/>
                </a:solidFill>
              </a:rPr>
              <a:t>随机产生</a:t>
            </a:r>
            <a:r>
              <a:rPr lang="en-US" altLang="zh-CN" sz="1500" dirty="0" smtClean="0">
                <a:solidFill>
                  <a:srgbClr val="FFFFFF"/>
                </a:solidFill>
              </a:rPr>
              <a:t>5</a:t>
            </a:r>
            <a:r>
              <a:rPr lang="zh-CN" altLang="en-US" sz="1500" dirty="0" smtClean="0">
                <a:solidFill>
                  <a:srgbClr val="FFFFFF"/>
                </a:solidFill>
              </a:rPr>
              <a:t>道试题，方便每天做强化练习。</a:t>
            </a:r>
            <a:endParaRPr lang="zh-CN" altLang="en-US" sz="1500" dirty="0">
              <a:solidFill>
                <a:srgbClr val="FFFFFF"/>
              </a:solidFill>
              <a:latin typeface="Century Gothic"/>
              <a:ea typeface="微软雅黑"/>
            </a:endParaRPr>
          </a:p>
        </p:txBody>
      </p:sp>
      <p:sp>
        <p:nvSpPr>
          <p:cNvPr id="21" name="矩形 20"/>
          <p:cNvSpPr/>
          <p:nvPr/>
        </p:nvSpPr>
        <p:spPr>
          <a:xfrm>
            <a:off x="1464453" y="4224661"/>
            <a:ext cx="3151090" cy="692497"/>
          </a:xfrm>
          <a:prstGeom prst="rect">
            <a:avLst/>
          </a:prstGeom>
        </p:spPr>
        <p:txBody>
          <a:bodyPr wrap="square">
            <a:spAutoFit/>
          </a:bodyPr>
          <a:lstStyle/>
          <a:p>
            <a:pPr lvl="0" defTabSz="457200">
              <a:lnSpc>
                <a:spcPct val="130000"/>
              </a:lnSpc>
            </a:pPr>
            <a:r>
              <a:rPr lang="zh-CN" altLang="en-US" sz="1500" dirty="0" smtClean="0">
                <a:solidFill>
                  <a:srgbClr val="FFFFFF"/>
                </a:solidFill>
              </a:rPr>
              <a:t>支持用户下载所需试卷在网络环境下离线使用。</a:t>
            </a:r>
            <a:endParaRPr lang="zh-CN" altLang="en-US" sz="1500" dirty="0">
              <a:solidFill>
                <a:srgbClr val="FFFFFF"/>
              </a:solidFill>
              <a:latin typeface="Century Gothic"/>
              <a:ea typeface="微软雅黑"/>
            </a:endParaRPr>
          </a:p>
        </p:txBody>
      </p:sp>
      <p:sp>
        <p:nvSpPr>
          <p:cNvPr id="22" name="椭圆 21"/>
          <p:cNvSpPr/>
          <p:nvPr/>
        </p:nvSpPr>
        <p:spPr>
          <a:xfrm>
            <a:off x="958281" y="2312667"/>
            <a:ext cx="349697" cy="3496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rPr>
              <a:t>1</a:t>
            </a:r>
            <a:endParaRPr lang="zh-CN" altLang="en-US" sz="1600" b="1" dirty="0">
              <a:solidFill>
                <a:srgbClr val="FFFFFF"/>
              </a:solidFill>
            </a:endParaRPr>
          </a:p>
        </p:txBody>
      </p:sp>
      <p:sp>
        <p:nvSpPr>
          <p:cNvPr id="23" name="文本框 4"/>
          <p:cNvSpPr txBox="1"/>
          <p:nvPr/>
        </p:nvSpPr>
        <p:spPr>
          <a:xfrm>
            <a:off x="1464453" y="2231010"/>
            <a:ext cx="1415772" cy="461665"/>
          </a:xfrm>
          <a:prstGeom prst="rect">
            <a:avLst/>
          </a:prstGeom>
          <a:noFill/>
        </p:spPr>
        <p:txBody>
          <a:bodyPr wrap="none" rtlCol="0">
            <a:spAutoFit/>
          </a:bodyPr>
          <a:lstStyle/>
          <a:p>
            <a:r>
              <a:rPr lang="zh-CN" altLang="en-US" sz="2400" b="1" dirty="0" smtClean="0">
                <a:solidFill>
                  <a:srgbClr val="FFFFFF"/>
                </a:solidFill>
              </a:rPr>
              <a:t>每日练题</a:t>
            </a:r>
            <a:endParaRPr lang="zh-CN" altLang="en-US" sz="2400" b="1" dirty="0">
              <a:solidFill>
                <a:srgbClr val="FFFFFF"/>
              </a:solidFill>
            </a:endParaRPr>
          </a:p>
        </p:txBody>
      </p:sp>
      <p:sp>
        <p:nvSpPr>
          <p:cNvPr id="24" name="椭圆 23"/>
          <p:cNvSpPr/>
          <p:nvPr/>
        </p:nvSpPr>
        <p:spPr>
          <a:xfrm>
            <a:off x="958281" y="3805782"/>
            <a:ext cx="349697" cy="34969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rgbClr val="FFFFFF"/>
                </a:solidFill>
              </a:rPr>
              <a:t>2</a:t>
            </a:r>
            <a:endParaRPr lang="zh-CN" altLang="en-US" sz="1600" b="1" dirty="0">
              <a:solidFill>
                <a:srgbClr val="FFFFFF"/>
              </a:solidFill>
            </a:endParaRPr>
          </a:p>
        </p:txBody>
      </p:sp>
      <p:sp>
        <p:nvSpPr>
          <p:cNvPr id="25" name="文本框 9"/>
          <p:cNvSpPr txBox="1"/>
          <p:nvPr/>
        </p:nvSpPr>
        <p:spPr>
          <a:xfrm>
            <a:off x="1464453" y="3724125"/>
            <a:ext cx="1415772" cy="461665"/>
          </a:xfrm>
          <a:prstGeom prst="rect">
            <a:avLst/>
          </a:prstGeom>
          <a:noFill/>
        </p:spPr>
        <p:txBody>
          <a:bodyPr wrap="none" rtlCol="0">
            <a:spAutoFit/>
          </a:bodyPr>
          <a:lstStyle/>
          <a:p>
            <a:r>
              <a:rPr lang="zh-CN" altLang="en-US" sz="2400" b="1" dirty="0" smtClean="0">
                <a:solidFill>
                  <a:srgbClr val="FFFFFF"/>
                </a:solidFill>
              </a:rPr>
              <a:t>离线题库</a:t>
            </a:r>
            <a:endParaRPr lang="zh-CN" altLang="en-US" sz="2400" b="1" dirty="0">
              <a:solidFill>
                <a:srgbClr val="FFFFFF"/>
              </a:solidFill>
            </a:endParaRPr>
          </a:p>
        </p:txBody>
      </p:sp>
      <p:sp>
        <p:nvSpPr>
          <p:cNvPr id="26" name="椭圆 25"/>
          <p:cNvSpPr/>
          <p:nvPr/>
        </p:nvSpPr>
        <p:spPr>
          <a:xfrm>
            <a:off x="958281" y="5298897"/>
            <a:ext cx="349697" cy="34969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rgbClr val="FFFFFF"/>
                </a:solidFill>
              </a:rPr>
              <a:t>3</a:t>
            </a:r>
            <a:endParaRPr lang="zh-CN" altLang="en-US" sz="1600" b="1" dirty="0">
              <a:solidFill>
                <a:srgbClr val="FFFFFF"/>
              </a:solidFill>
            </a:endParaRPr>
          </a:p>
        </p:txBody>
      </p:sp>
      <p:sp>
        <p:nvSpPr>
          <p:cNvPr id="27" name="文本框 14"/>
          <p:cNvSpPr txBox="1"/>
          <p:nvPr/>
        </p:nvSpPr>
        <p:spPr>
          <a:xfrm>
            <a:off x="1464453" y="5217240"/>
            <a:ext cx="1415772" cy="461665"/>
          </a:xfrm>
          <a:prstGeom prst="rect">
            <a:avLst/>
          </a:prstGeom>
          <a:noFill/>
        </p:spPr>
        <p:txBody>
          <a:bodyPr wrap="none" rtlCol="0">
            <a:spAutoFit/>
          </a:bodyPr>
          <a:lstStyle/>
          <a:p>
            <a:r>
              <a:rPr lang="zh-CN" altLang="en-US" sz="2400" b="1" dirty="0" smtClean="0">
                <a:solidFill>
                  <a:srgbClr val="FFFFFF"/>
                </a:solidFill>
              </a:rPr>
              <a:t>记录同步</a:t>
            </a:r>
            <a:endParaRPr lang="zh-CN" altLang="en-US" sz="2400" b="1" dirty="0">
              <a:solidFill>
                <a:srgbClr val="FFFFFF"/>
              </a:solidFill>
            </a:endParaRPr>
          </a:p>
        </p:txBody>
      </p:sp>
      <p:sp>
        <p:nvSpPr>
          <p:cNvPr id="28" name="矩形 27"/>
          <p:cNvSpPr/>
          <p:nvPr/>
        </p:nvSpPr>
        <p:spPr>
          <a:xfrm>
            <a:off x="1464453" y="5717776"/>
            <a:ext cx="2962404" cy="392415"/>
          </a:xfrm>
          <a:prstGeom prst="rect">
            <a:avLst/>
          </a:prstGeom>
        </p:spPr>
        <p:txBody>
          <a:bodyPr wrap="square">
            <a:spAutoFit/>
          </a:bodyPr>
          <a:lstStyle/>
          <a:p>
            <a:pPr lvl="0" defTabSz="457200">
              <a:lnSpc>
                <a:spcPct val="130000"/>
              </a:lnSpc>
            </a:pPr>
            <a:r>
              <a:rPr lang="zh-CN" altLang="en-US" sz="1500" dirty="0" smtClean="0">
                <a:solidFill>
                  <a:srgbClr val="FFFFFF"/>
                </a:solidFill>
              </a:rPr>
              <a:t>错题库、做题记录与</a:t>
            </a:r>
            <a:r>
              <a:rPr lang="en-US" altLang="zh-CN" sz="1500" dirty="0" smtClean="0">
                <a:solidFill>
                  <a:srgbClr val="FFFFFF"/>
                </a:solidFill>
              </a:rPr>
              <a:t>PC</a:t>
            </a:r>
            <a:r>
              <a:rPr lang="zh-CN" altLang="en-US" sz="1500" dirty="0" smtClean="0">
                <a:solidFill>
                  <a:srgbClr val="FFFFFF"/>
                </a:solidFill>
              </a:rPr>
              <a:t>端同步。</a:t>
            </a:r>
            <a:endParaRPr lang="zh-CN" altLang="en-US" sz="1500" dirty="0">
              <a:solidFill>
                <a:srgbClr val="FFFFFF"/>
              </a:solidFill>
              <a:latin typeface="Century Gothic"/>
              <a:ea typeface="微软雅黑"/>
            </a:endParaRPr>
          </a:p>
        </p:txBody>
      </p:sp>
      <p:pic>
        <p:nvPicPr>
          <p:cNvPr id="14" name="图片 6"/>
          <p:cNvPicPr>
            <a:picLocks noChangeAspect="1" noChangeArrowheads="1"/>
          </p:cNvPicPr>
          <p:nvPr/>
        </p:nvPicPr>
        <p:blipFill>
          <a:blip r:embed="rId3"/>
          <a:srcRect/>
          <a:stretch>
            <a:fillRect/>
          </a:stretch>
        </p:blipFill>
        <p:spPr bwMode="auto">
          <a:xfrm>
            <a:off x="7304515" y="2312668"/>
            <a:ext cx="1833563" cy="3797524"/>
          </a:xfrm>
          <a:prstGeom prst="rect">
            <a:avLst/>
          </a:prstGeom>
          <a:noFill/>
          <a:ln w="9525">
            <a:noFill/>
            <a:miter lim="800000"/>
            <a:headEnd/>
            <a:tailEnd/>
          </a:ln>
        </p:spPr>
      </p:pic>
      <p:pic>
        <p:nvPicPr>
          <p:cNvPr id="15" name="图片 7"/>
          <p:cNvPicPr>
            <a:picLocks noChangeAspect="1" noChangeArrowheads="1"/>
          </p:cNvPicPr>
          <p:nvPr/>
        </p:nvPicPr>
        <p:blipFill>
          <a:blip r:embed="rId4"/>
          <a:srcRect/>
          <a:stretch>
            <a:fillRect/>
          </a:stretch>
        </p:blipFill>
        <p:spPr bwMode="auto">
          <a:xfrm>
            <a:off x="5301342" y="2312667"/>
            <a:ext cx="1857375" cy="3797524"/>
          </a:xfrm>
          <a:prstGeom prst="rect">
            <a:avLst/>
          </a:prstGeom>
          <a:noFill/>
          <a:ln w="9525">
            <a:noFill/>
            <a:miter lim="800000"/>
            <a:headEnd/>
            <a:tailEnd/>
          </a:ln>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732658" y="2590064"/>
            <a:ext cx="6806306" cy="2215091"/>
          </a:xfrm>
          <a:prstGeom prst="roundRect">
            <a:avLst>
              <a:gd name="adj" fmla="val 4443"/>
            </a:avLst>
          </a:prstGeom>
          <a:gradFill flip="none" rotWithShape="1">
            <a:gsLst>
              <a:gs pos="0">
                <a:schemeClr val="bg2">
                  <a:lumMod val="75000"/>
                </a:schemeClr>
              </a:gs>
              <a:gs pos="100000">
                <a:schemeClr val="tx2"/>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p>
        </p:txBody>
      </p:sp>
      <p:sp>
        <p:nvSpPr>
          <p:cNvPr id="19" name="文本框 11"/>
          <p:cNvSpPr txBox="1"/>
          <p:nvPr/>
        </p:nvSpPr>
        <p:spPr>
          <a:xfrm>
            <a:off x="1897064" y="3185052"/>
            <a:ext cx="3281336" cy="1025114"/>
          </a:xfrm>
          <a:prstGeom prst="rect">
            <a:avLst/>
          </a:prstGeom>
          <a:noFill/>
        </p:spPr>
        <p:txBody>
          <a:bodyPr wrap="none" lIns="100801" tIns="50400" rIns="100801" bIns="50400" rtlCol="0" anchor="ctr">
            <a:spAutoFit/>
          </a:bodyPr>
          <a:lstStyle/>
          <a:p>
            <a:pPr lvl="0"/>
            <a:r>
              <a:rPr kumimoji="1" lang="zh-CN" altLang="en-US" sz="6000" b="1" dirty="0" smtClean="0">
                <a:solidFill>
                  <a:schemeClr val="bg1"/>
                </a:solidFill>
                <a:cs typeface="Arial Black"/>
              </a:rPr>
              <a:t>使用帮助</a:t>
            </a:r>
          </a:p>
        </p:txBody>
      </p:sp>
      <p:grpSp>
        <p:nvGrpSpPr>
          <p:cNvPr id="2" name="组 15"/>
          <p:cNvGrpSpPr/>
          <p:nvPr/>
        </p:nvGrpSpPr>
        <p:grpSpPr>
          <a:xfrm>
            <a:off x="6236562" y="2122762"/>
            <a:ext cx="3692340" cy="3183677"/>
            <a:chOff x="3526224" y="377547"/>
            <a:chExt cx="4837407" cy="4170175"/>
          </a:xfrm>
        </p:grpSpPr>
        <p:sp>
          <p:nvSpPr>
            <p:cNvPr id="23" name="六边形 22"/>
            <p:cNvSpPr/>
            <p:nvPr/>
          </p:nvSpPr>
          <p:spPr>
            <a:xfrm rot="1799508">
              <a:off x="3526224" y="377547"/>
              <a:ext cx="4837407" cy="4170175"/>
            </a:xfrm>
            <a:prstGeom prst="hexagon">
              <a:avLst>
                <a:gd name="adj" fmla="val 28919"/>
                <a:gd name="vf" fmla="val 115470"/>
              </a:avLst>
            </a:prstGeom>
            <a:noFill/>
            <a:ln>
              <a:solidFill>
                <a:schemeClr val="accent2">
                  <a:lumMod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4" name="六边形 23"/>
            <p:cNvSpPr/>
            <p:nvPr/>
          </p:nvSpPr>
          <p:spPr>
            <a:xfrm rot="1799508">
              <a:off x="3596409" y="438050"/>
              <a:ext cx="4697036" cy="4049168"/>
            </a:xfrm>
            <a:prstGeom prst="hexagon">
              <a:avLst>
                <a:gd name="adj" fmla="val 28919"/>
                <a:gd name="vf" fmla="val 11547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5" name="六边形 24"/>
            <p:cNvSpPr/>
            <p:nvPr/>
          </p:nvSpPr>
          <p:spPr>
            <a:xfrm rot="1799508">
              <a:off x="3772355" y="589730"/>
              <a:ext cx="4345141" cy="3745810"/>
            </a:xfrm>
            <a:prstGeom prst="hexagon">
              <a:avLst>
                <a:gd name="adj" fmla="val 28919"/>
                <a:gd name="vf" fmla="val 115470"/>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grpSp>
    </p:spTree>
    <p:extLst>
      <p:ext uri="{BB962C8B-B14F-4D97-AF65-F5344CB8AC3E}">
        <p14:creationId xmlns:p14="http://schemas.microsoft.com/office/powerpoint/2010/main" val="19108261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3" name="文本框 2"/>
          <p:cNvSpPr txBox="1"/>
          <p:nvPr/>
        </p:nvSpPr>
        <p:spPr>
          <a:xfrm>
            <a:off x="1758706" y="2035089"/>
            <a:ext cx="6783343"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使用手册</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1758707" y="2620011"/>
            <a:ext cx="6325771"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1758706" y="2741191"/>
            <a:ext cx="6325772" cy="715991"/>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产品界面右侧二维码下方设置产品介绍入口，由此进入，可下载机构管理员、前台用户两种权限的使用手册。</a:t>
            </a:r>
            <a:endParaRPr lang="zh-CN" altLang="en-US" sz="1600" dirty="0">
              <a:solidFill>
                <a:schemeClr val="bg1"/>
              </a:solidFill>
              <a:latin typeface="思源黑体 CN Normal" pitchFamily="34" charset="-122"/>
              <a:ea typeface="思源黑体 CN Normal" pitchFamily="34" charset="-122"/>
            </a:endParaRPr>
          </a:p>
        </p:txBody>
      </p:sp>
      <p:sp>
        <p:nvSpPr>
          <p:cNvPr id="8" name="文本框 7"/>
          <p:cNvSpPr txBox="1"/>
          <p:nvPr/>
        </p:nvSpPr>
        <p:spPr>
          <a:xfrm>
            <a:off x="3810017" y="376631"/>
            <a:ext cx="2460599"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使用帮助</a:t>
            </a:r>
          </a:p>
        </p:txBody>
      </p:sp>
      <p:pic>
        <p:nvPicPr>
          <p:cNvPr id="7" name="Picture 2"/>
          <p:cNvPicPr>
            <a:picLocks noChangeAspect="1" noChangeArrowheads="1"/>
          </p:cNvPicPr>
          <p:nvPr/>
        </p:nvPicPr>
        <p:blipFill>
          <a:blip r:embed="rId3"/>
          <a:srcRect/>
          <a:stretch>
            <a:fillRect/>
          </a:stretch>
        </p:blipFill>
        <p:spPr bwMode="auto">
          <a:xfrm>
            <a:off x="1456093" y="3848100"/>
            <a:ext cx="7543527" cy="2800350"/>
          </a:xfrm>
          <a:prstGeom prst="rect">
            <a:avLst/>
          </a:prstGeom>
          <a:noFill/>
          <a:ln w="9525" algn="ctr">
            <a:noFill/>
            <a:miter lim="800000"/>
            <a:headEnd/>
            <a:tailEnd/>
          </a:ln>
          <a:effectLst/>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1209045" y="2195463"/>
            <a:ext cx="6806306" cy="2953454"/>
          </a:xfrm>
          <a:prstGeom prst="roundRect">
            <a:avLst>
              <a:gd name="adj" fmla="val 4443"/>
            </a:avLst>
          </a:prstGeom>
          <a:gradFill flip="none" rotWithShape="1">
            <a:gsLst>
              <a:gs pos="0">
                <a:schemeClr val="bg2">
                  <a:lumMod val="75000"/>
                </a:schemeClr>
              </a:gs>
              <a:gs pos="100000">
                <a:schemeClr val="tx2"/>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p>
        </p:txBody>
      </p:sp>
      <p:sp>
        <p:nvSpPr>
          <p:cNvPr id="12" name="文本框 11"/>
          <p:cNvSpPr txBox="1"/>
          <p:nvPr/>
        </p:nvSpPr>
        <p:spPr>
          <a:xfrm>
            <a:off x="1331382" y="3025270"/>
            <a:ext cx="2465597" cy="780477"/>
          </a:xfrm>
          <a:prstGeom prst="rect">
            <a:avLst/>
          </a:prstGeom>
          <a:noFill/>
        </p:spPr>
        <p:txBody>
          <a:bodyPr wrap="none" lIns="100801" tIns="50400" rIns="100801" bIns="50400" rtlCol="0">
            <a:spAutoFit/>
          </a:bodyPr>
          <a:lstStyle/>
          <a:p>
            <a:pPr lvl="0"/>
            <a:r>
              <a:rPr kumimoji="1" lang="zh-CN" altLang="en-US" sz="4400" b="1" dirty="0" smtClean="0">
                <a:solidFill>
                  <a:schemeClr val="bg1"/>
                </a:solidFill>
                <a:cs typeface="Arial Black"/>
              </a:rPr>
              <a:t>感谢聆听</a:t>
            </a:r>
            <a:endParaRPr kumimoji="1" lang="zh-CN" altLang="en-US" sz="4400" b="1" dirty="0">
              <a:solidFill>
                <a:schemeClr val="bg1"/>
              </a:solidFill>
              <a:cs typeface="Arial Black"/>
            </a:endParaRPr>
          </a:p>
        </p:txBody>
      </p:sp>
      <p:sp>
        <p:nvSpPr>
          <p:cNvPr id="13" name="文本框 12"/>
          <p:cNvSpPr txBox="1"/>
          <p:nvPr/>
        </p:nvSpPr>
        <p:spPr>
          <a:xfrm>
            <a:off x="1331385" y="2385849"/>
            <a:ext cx="2685019" cy="609616"/>
          </a:xfrm>
          <a:prstGeom prst="rect">
            <a:avLst/>
          </a:prstGeom>
          <a:noFill/>
        </p:spPr>
        <p:txBody>
          <a:bodyPr wrap="none" lIns="100801" tIns="50400" rIns="100801" bIns="50400" rtlCol="0">
            <a:spAutoFit/>
          </a:bodyPr>
          <a:lstStyle/>
          <a:p>
            <a:pPr lvl="0"/>
            <a:r>
              <a:rPr kumimoji="1" lang="en-US" altLang="zh-CN" sz="3300" b="1" dirty="0" smtClean="0">
                <a:solidFill>
                  <a:schemeClr val="bg1"/>
                </a:solidFill>
                <a:cs typeface="Arial Black"/>
              </a:rPr>
              <a:t>THANK</a:t>
            </a:r>
            <a:r>
              <a:rPr kumimoji="1" lang="zh-CN" altLang="en-US" sz="3300" b="1" dirty="0" smtClean="0">
                <a:solidFill>
                  <a:schemeClr val="bg1"/>
                </a:solidFill>
                <a:cs typeface="Arial Black"/>
              </a:rPr>
              <a:t> </a:t>
            </a:r>
            <a:r>
              <a:rPr kumimoji="1" lang="en-US" altLang="zh-CN" sz="3300" b="1" dirty="0" smtClean="0">
                <a:solidFill>
                  <a:schemeClr val="bg1"/>
                </a:solidFill>
                <a:cs typeface="Arial Black"/>
              </a:rPr>
              <a:t>YOU!</a:t>
            </a:r>
            <a:endParaRPr kumimoji="1" lang="zh-CN" altLang="en-US" sz="3300" b="1" dirty="0">
              <a:solidFill>
                <a:schemeClr val="bg1"/>
              </a:solidFill>
              <a:cs typeface="Arial Black"/>
            </a:endParaRPr>
          </a:p>
        </p:txBody>
      </p:sp>
      <p:grpSp>
        <p:nvGrpSpPr>
          <p:cNvPr id="18" name="组 15"/>
          <p:cNvGrpSpPr/>
          <p:nvPr/>
        </p:nvGrpSpPr>
        <p:grpSpPr>
          <a:xfrm>
            <a:off x="4385175" y="1491962"/>
            <a:ext cx="5033012" cy="4338802"/>
            <a:chOff x="3526224" y="377547"/>
            <a:chExt cx="4837407" cy="4170175"/>
          </a:xfrm>
        </p:grpSpPr>
        <p:sp>
          <p:nvSpPr>
            <p:cNvPr id="19" name="六边形 18"/>
            <p:cNvSpPr/>
            <p:nvPr/>
          </p:nvSpPr>
          <p:spPr>
            <a:xfrm rot="1799508">
              <a:off x="3526224" y="377547"/>
              <a:ext cx="4837407" cy="4170175"/>
            </a:xfrm>
            <a:prstGeom prst="hexagon">
              <a:avLst>
                <a:gd name="adj" fmla="val 28919"/>
                <a:gd name="vf" fmla="val 115470"/>
              </a:avLst>
            </a:prstGeom>
            <a:noFill/>
            <a:ln>
              <a:solidFill>
                <a:schemeClr val="accent2">
                  <a:lumMod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0" name="六边形 19"/>
            <p:cNvSpPr/>
            <p:nvPr/>
          </p:nvSpPr>
          <p:spPr>
            <a:xfrm rot="1799508">
              <a:off x="3596409" y="438050"/>
              <a:ext cx="4697036" cy="4049168"/>
            </a:xfrm>
            <a:prstGeom prst="hexagon">
              <a:avLst>
                <a:gd name="adj" fmla="val 28919"/>
                <a:gd name="vf" fmla="val 11547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1" name="六边形 20"/>
            <p:cNvSpPr/>
            <p:nvPr/>
          </p:nvSpPr>
          <p:spPr>
            <a:xfrm rot="1799508">
              <a:off x="3772355" y="589730"/>
              <a:ext cx="4345141" cy="3745810"/>
            </a:xfrm>
            <a:prstGeom prst="hexagon">
              <a:avLst>
                <a:gd name="adj" fmla="val 28919"/>
                <a:gd name="vf" fmla="val 115470"/>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grpSp>
    </p:spTree>
    <p:extLst>
      <p:ext uri="{BB962C8B-B14F-4D97-AF65-F5344CB8AC3E}">
        <p14:creationId xmlns:p14="http://schemas.microsoft.com/office/powerpoint/2010/main" val="292621444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3810952" y="376631"/>
            <a:ext cx="2458728" cy="775119"/>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产品价值</a:t>
            </a:r>
            <a:endParaRPr kumimoji="1" lang="zh-CN" altLang="en-US" sz="4400" dirty="0">
              <a:solidFill>
                <a:srgbClr val="323232"/>
              </a:solidFill>
              <a:latin typeface="思源黑体 CN Heavy" pitchFamily="34" charset="-122"/>
              <a:ea typeface="思源黑体 CN Heavy" pitchFamily="34" charset="-122"/>
              <a:cs typeface="Arial Black"/>
            </a:endParaRPr>
          </a:p>
        </p:txBody>
      </p:sp>
      <p:grpSp>
        <p:nvGrpSpPr>
          <p:cNvPr id="9" name="组 4"/>
          <p:cNvGrpSpPr/>
          <p:nvPr/>
        </p:nvGrpSpPr>
        <p:grpSpPr>
          <a:xfrm>
            <a:off x="625677" y="2189524"/>
            <a:ext cx="3506461" cy="3476738"/>
            <a:chOff x="836142" y="2356202"/>
            <a:chExt cx="2354275" cy="2333859"/>
          </a:xfrm>
        </p:grpSpPr>
        <p:sp>
          <p:nvSpPr>
            <p:cNvPr id="11" name="Freeform 5"/>
            <p:cNvSpPr>
              <a:spLocks/>
            </p:cNvSpPr>
            <p:nvPr/>
          </p:nvSpPr>
          <p:spPr bwMode="auto">
            <a:xfrm>
              <a:off x="1627280" y="2824505"/>
              <a:ext cx="537208" cy="381533"/>
            </a:xfrm>
            <a:custGeom>
              <a:avLst/>
              <a:gdLst>
                <a:gd name="T0" fmla="*/ 9 w 55"/>
                <a:gd name="T1" fmla="*/ 0 h 39"/>
                <a:gd name="T2" fmla="*/ 33 w 55"/>
                <a:gd name="T3" fmla="*/ 13 h 39"/>
                <a:gd name="T4" fmla="*/ 54 w 55"/>
                <a:gd name="T5" fmla="*/ 33 h 39"/>
                <a:gd name="T6" fmla="*/ 36 w 55"/>
                <a:gd name="T7" fmla="*/ 39 h 39"/>
                <a:gd name="T8" fmla="*/ 9 w 55"/>
                <a:gd name="T9" fmla="*/ 0 h 39"/>
              </a:gdLst>
              <a:ahLst/>
              <a:cxnLst>
                <a:cxn ang="0">
                  <a:pos x="T0" y="T1"/>
                </a:cxn>
                <a:cxn ang="0">
                  <a:pos x="T2" y="T3"/>
                </a:cxn>
                <a:cxn ang="0">
                  <a:pos x="T4" y="T5"/>
                </a:cxn>
                <a:cxn ang="0">
                  <a:pos x="T6" y="T7"/>
                </a:cxn>
                <a:cxn ang="0">
                  <a:pos x="T8" y="T9"/>
                </a:cxn>
              </a:cxnLst>
              <a:rect l="0" t="0" r="r" b="b"/>
              <a:pathLst>
                <a:path w="55" h="39">
                  <a:moveTo>
                    <a:pt x="9" y="0"/>
                  </a:moveTo>
                  <a:cubicBezTo>
                    <a:pt x="9" y="12"/>
                    <a:pt x="24" y="11"/>
                    <a:pt x="33" y="13"/>
                  </a:cubicBezTo>
                  <a:cubicBezTo>
                    <a:pt x="55" y="18"/>
                    <a:pt x="54" y="33"/>
                    <a:pt x="54" y="33"/>
                  </a:cubicBezTo>
                  <a:cubicBezTo>
                    <a:pt x="54" y="33"/>
                    <a:pt x="47" y="39"/>
                    <a:pt x="36" y="39"/>
                  </a:cubicBezTo>
                  <a:cubicBezTo>
                    <a:pt x="23" y="39"/>
                    <a:pt x="0" y="23"/>
                    <a:pt x="9"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2" name="Freeform 6"/>
            <p:cNvSpPr>
              <a:spLocks/>
            </p:cNvSpPr>
            <p:nvPr/>
          </p:nvSpPr>
          <p:spPr bwMode="auto">
            <a:xfrm>
              <a:off x="2350790" y="2922759"/>
              <a:ext cx="507860" cy="468303"/>
            </a:xfrm>
            <a:custGeom>
              <a:avLst/>
              <a:gdLst>
                <a:gd name="T0" fmla="*/ 42 w 52"/>
                <a:gd name="T1" fmla="*/ 0 h 48"/>
                <a:gd name="T2" fmla="*/ 45 w 52"/>
                <a:gd name="T3" fmla="*/ 31 h 48"/>
                <a:gd name="T4" fmla="*/ 6 w 52"/>
                <a:gd name="T5" fmla="*/ 45 h 48"/>
                <a:gd name="T6" fmla="*/ 5 w 52"/>
                <a:gd name="T7" fmla="*/ 26 h 48"/>
                <a:gd name="T8" fmla="*/ 42 w 52"/>
                <a:gd name="T9" fmla="*/ 0 h 48"/>
              </a:gdLst>
              <a:ahLst/>
              <a:cxnLst>
                <a:cxn ang="0">
                  <a:pos x="T0" y="T1"/>
                </a:cxn>
                <a:cxn ang="0">
                  <a:pos x="T2" y="T3"/>
                </a:cxn>
                <a:cxn ang="0">
                  <a:pos x="T4" y="T5"/>
                </a:cxn>
                <a:cxn ang="0">
                  <a:pos x="T6" y="T7"/>
                </a:cxn>
                <a:cxn ang="0">
                  <a:pos x="T8" y="T9"/>
                </a:cxn>
              </a:cxnLst>
              <a:rect l="0" t="0" r="r" b="b"/>
              <a:pathLst>
                <a:path w="52" h="48">
                  <a:moveTo>
                    <a:pt x="42" y="0"/>
                  </a:moveTo>
                  <a:cubicBezTo>
                    <a:pt x="42" y="0"/>
                    <a:pt x="52" y="20"/>
                    <a:pt x="45" y="31"/>
                  </a:cubicBezTo>
                  <a:cubicBezTo>
                    <a:pt x="34" y="48"/>
                    <a:pt x="23" y="41"/>
                    <a:pt x="6" y="45"/>
                  </a:cubicBezTo>
                  <a:cubicBezTo>
                    <a:pt x="6" y="45"/>
                    <a:pt x="0" y="35"/>
                    <a:pt x="5" y="26"/>
                  </a:cubicBezTo>
                  <a:cubicBezTo>
                    <a:pt x="14" y="10"/>
                    <a:pt x="39" y="15"/>
                    <a:pt x="42"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Freeform 7"/>
            <p:cNvSpPr>
              <a:spLocks/>
            </p:cNvSpPr>
            <p:nvPr/>
          </p:nvSpPr>
          <p:spPr bwMode="auto">
            <a:xfrm>
              <a:off x="1969256" y="2356202"/>
              <a:ext cx="303695" cy="410882"/>
            </a:xfrm>
            <a:custGeom>
              <a:avLst/>
              <a:gdLst>
                <a:gd name="T0" fmla="*/ 14 w 31"/>
                <a:gd name="T1" fmla="*/ 42 h 42"/>
                <a:gd name="T2" fmla="*/ 29 w 31"/>
                <a:gd name="T3" fmla="*/ 22 h 42"/>
                <a:gd name="T4" fmla="*/ 30 w 31"/>
                <a:gd name="T5" fmla="*/ 0 h 42"/>
                <a:gd name="T6" fmla="*/ 10 w 31"/>
                <a:gd name="T7" fmla="*/ 13 h 42"/>
                <a:gd name="T8" fmla="*/ 14 w 31"/>
                <a:gd name="T9" fmla="*/ 42 h 42"/>
              </a:gdLst>
              <a:ahLst/>
              <a:cxnLst>
                <a:cxn ang="0">
                  <a:pos x="T0" y="T1"/>
                </a:cxn>
                <a:cxn ang="0">
                  <a:pos x="T2" y="T3"/>
                </a:cxn>
                <a:cxn ang="0">
                  <a:pos x="T4" y="T5"/>
                </a:cxn>
                <a:cxn ang="0">
                  <a:pos x="T6" y="T7"/>
                </a:cxn>
                <a:cxn ang="0">
                  <a:pos x="T8" y="T9"/>
                </a:cxn>
              </a:cxnLst>
              <a:rect l="0" t="0" r="r" b="b"/>
              <a:pathLst>
                <a:path w="31" h="42">
                  <a:moveTo>
                    <a:pt x="14" y="42"/>
                  </a:moveTo>
                  <a:cubicBezTo>
                    <a:pt x="26" y="42"/>
                    <a:pt x="31" y="33"/>
                    <a:pt x="29" y="22"/>
                  </a:cubicBezTo>
                  <a:cubicBezTo>
                    <a:pt x="28" y="13"/>
                    <a:pt x="25" y="8"/>
                    <a:pt x="30" y="0"/>
                  </a:cubicBezTo>
                  <a:cubicBezTo>
                    <a:pt x="30" y="0"/>
                    <a:pt x="16" y="2"/>
                    <a:pt x="10" y="13"/>
                  </a:cubicBezTo>
                  <a:cubicBezTo>
                    <a:pt x="0" y="31"/>
                    <a:pt x="14" y="42"/>
                    <a:pt x="14" y="4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4" name="Oval 14"/>
            <p:cNvSpPr>
              <a:spLocks noChangeArrowheads="1"/>
            </p:cNvSpPr>
            <p:nvPr/>
          </p:nvSpPr>
          <p:spPr bwMode="auto">
            <a:xfrm>
              <a:off x="2380138" y="3791736"/>
              <a:ext cx="234789" cy="234789"/>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5" name="Oval 16"/>
            <p:cNvSpPr>
              <a:spLocks noChangeArrowheads="1"/>
            </p:cNvSpPr>
            <p:nvPr/>
          </p:nvSpPr>
          <p:spPr bwMode="auto">
            <a:xfrm>
              <a:off x="2027954" y="3772595"/>
              <a:ext cx="322835" cy="321560"/>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6" name="Oval 17"/>
            <p:cNvSpPr>
              <a:spLocks noChangeArrowheads="1"/>
            </p:cNvSpPr>
            <p:nvPr/>
          </p:nvSpPr>
          <p:spPr bwMode="auto">
            <a:xfrm>
              <a:off x="2233395" y="3743247"/>
              <a:ext cx="195232" cy="185025"/>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7" name="Oval 18"/>
            <p:cNvSpPr>
              <a:spLocks noChangeArrowheads="1"/>
            </p:cNvSpPr>
            <p:nvPr/>
          </p:nvSpPr>
          <p:spPr bwMode="auto">
            <a:xfrm>
              <a:off x="2243603" y="3782803"/>
              <a:ext cx="185024" cy="185025"/>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8" name="Oval 19"/>
            <p:cNvSpPr>
              <a:spLocks noChangeArrowheads="1"/>
            </p:cNvSpPr>
            <p:nvPr/>
          </p:nvSpPr>
          <p:spPr bwMode="auto">
            <a:xfrm>
              <a:off x="2243603" y="3879782"/>
              <a:ext cx="195232" cy="195233"/>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9" name="Oval 20"/>
            <p:cNvSpPr>
              <a:spLocks noChangeArrowheads="1"/>
            </p:cNvSpPr>
            <p:nvPr/>
          </p:nvSpPr>
          <p:spPr bwMode="auto">
            <a:xfrm>
              <a:off x="1960325" y="3889990"/>
              <a:ext cx="185024" cy="195233"/>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0" name="Oval 21"/>
            <p:cNvSpPr>
              <a:spLocks noChangeArrowheads="1"/>
            </p:cNvSpPr>
            <p:nvPr/>
          </p:nvSpPr>
          <p:spPr bwMode="auto">
            <a:xfrm>
              <a:off x="1832722" y="3821084"/>
              <a:ext cx="224581" cy="224581"/>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1" name="Oval 22"/>
            <p:cNvSpPr>
              <a:spLocks noChangeArrowheads="1"/>
            </p:cNvSpPr>
            <p:nvPr/>
          </p:nvSpPr>
          <p:spPr bwMode="auto">
            <a:xfrm>
              <a:off x="1960325" y="3733039"/>
              <a:ext cx="185024" cy="176092"/>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2" name="Oval 23"/>
            <p:cNvSpPr>
              <a:spLocks noChangeArrowheads="1"/>
            </p:cNvSpPr>
            <p:nvPr/>
          </p:nvSpPr>
          <p:spPr bwMode="auto">
            <a:xfrm>
              <a:off x="1744675" y="3919339"/>
              <a:ext cx="176092" cy="174816"/>
            </a:xfrm>
            <a:prstGeom prst="ellipse">
              <a:avLst/>
            </a:pr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24"/>
            <p:cNvSpPr>
              <a:spLocks/>
            </p:cNvSpPr>
            <p:nvPr/>
          </p:nvSpPr>
          <p:spPr bwMode="auto">
            <a:xfrm>
              <a:off x="1051791" y="3703690"/>
              <a:ext cx="2138626" cy="585698"/>
            </a:xfrm>
            <a:custGeom>
              <a:avLst/>
              <a:gdLst>
                <a:gd name="T0" fmla="*/ 14 w 219"/>
                <a:gd name="T1" fmla="*/ 60 h 60"/>
                <a:gd name="T2" fmla="*/ 129 w 219"/>
                <a:gd name="T3" fmla="*/ 60 h 60"/>
                <a:gd name="T4" fmla="*/ 209 w 219"/>
                <a:gd name="T5" fmla="*/ 27 h 60"/>
                <a:gd name="T6" fmla="*/ 216 w 219"/>
                <a:gd name="T7" fmla="*/ 10 h 60"/>
                <a:gd name="T8" fmla="*/ 198 w 219"/>
                <a:gd name="T9" fmla="*/ 3 h 60"/>
                <a:gd name="T10" fmla="*/ 124 w 219"/>
                <a:gd name="T11" fmla="*/ 34 h 60"/>
                <a:gd name="T12" fmla="*/ 14 w 219"/>
                <a:gd name="T13" fmla="*/ 34 h 60"/>
                <a:gd name="T14" fmla="*/ 0 w 219"/>
                <a:gd name="T15" fmla="*/ 47 h 60"/>
                <a:gd name="T16" fmla="*/ 14 w 219"/>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60">
                  <a:moveTo>
                    <a:pt x="14" y="60"/>
                  </a:moveTo>
                  <a:cubicBezTo>
                    <a:pt x="129" y="60"/>
                    <a:pt x="129" y="60"/>
                    <a:pt x="129" y="60"/>
                  </a:cubicBezTo>
                  <a:cubicBezTo>
                    <a:pt x="209" y="27"/>
                    <a:pt x="209" y="27"/>
                    <a:pt x="209" y="27"/>
                  </a:cubicBezTo>
                  <a:cubicBezTo>
                    <a:pt x="215" y="25"/>
                    <a:pt x="219" y="17"/>
                    <a:pt x="216" y="10"/>
                  </a:cubicBezTo>
                  <a:cubicBezTo>
                    <a:pt x="213" y="3"/>
                    <a:pt x="205" y="0"/>
                    <a:pt x="198" y="3"/>
                  </a:cubicBezTo>
                  <a:cubicBezTo>
                    <a:pt x="124" y="34"/>
                    <a:pt x="124" y="34"/>
                    <a:pt x="124" y="34"/>
                  </a:cubicBezTo>
                  <a:cubicBezTo>
                    <a:pt x="14" y="34"/>
                    <a:pt x="14" y="34"/>
                    <a:pt x="14" y="34"/>
                  </a:cubicBezTo>
                  <a:cubicBezTo>
                    <a:pt x="6" y="34"/>
                    <a:pt x="0" y="40"/>
                    <a:pt x="0" y="47"/>
                  </a:cubicBezTo>
                  <a:cubicBezTo>
                    <a:pt x="0" y="54"/>
                    <a:pt x="6" y="60"/>
                    <a:pt x="14"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4" name="Freeform 25"/>
            <p:cNvSpPr>
              <a:spLocks/>
            </p:cNvSpPr>
            <p:nvPr/>
          </p:nvSpPr>
          <p:spPr bwMode="auto">
            <a:xfrm>
              <a:off x="1060723" y="3674341"/>
              <a:ext cx="948090" cy="586974"/>
            </a:xfrm>
            <a:custGeom>
              <a:avLst/>
              <a:gdLst>
                <a:gd name="T0" fmla="*/ 15 w 97"/>
                <a:gd name="T1" fmla="*/ 60 h 60"/>
                <a:gd name="T2" fmla="*/ 20 w 97"/>
                <a:gd name="T3" fmla="*/ 59 h 60"/>
                <a:gd name="T4" fmla="*/ 88 w 97"/>
                <a:gd name="T5" fmla="*/ 27 h 60"/>
                <a:gd name="T6" fmla="*/ 94 w 97"/>
                <a:gd name="T7" fmla="*/ 9 h 60"/>
                <a:gd name="T8" fmla="*/ 76 w 97"/>
                <a:gd name="T9" fmla="*/ 3 h 60"/>
                <a:gd name="T10" fmla="*/ 10 w 97"/>
                <a:gd name="T11" fmla="*/ 35 h 60"/>
                <a:gd name="T12" fmla="*/ 3 w 97"/>
                <a:gd name="T13" fmla="*/ 52 h 60"/>
                <a:gd name="T14" fmla="*/ 15 w 97"/>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60">
                  <a:moveTo>
                    <a:pt x="15" y="60"/>
                  </a:moveTo>
                  <a:cubicBezTo>
                    <a:pt x="17" y="60"/>
                    <a:pt x="19" y="60"/>
                    <a:pt x="20" y="59"/>
                  </a:cubicBezTo>
                  <a:cubicBezTo>
                    <a:pt x="46" y="49"/>
                    <a:pt x="87" y="28"/>
                    <a:pt x="88" y="27"/>
                  </a:cubicBezTo>
                  <a:cubicBezTo>
                    <a:pt x="95" y="24"/>
                    <a:pt x="97" y="16"/>
                    <a:pt x="94" y="9"/>
                  </a:cubicBezTo>
                  <a:cubicBezTo>
                    <a:pt x="91" y="2"/>
                    <a:pt x="83" y="0"/>
                    <a:pt x="76" y="3"/>
                  </a:cubicBezTo>
                  <a:cubicBezTo>
                    <a:pt x="76" y="3"/>
                    <a:pt x="34" y="25"/>
                    <a:pt x="10" y="35"/>
                  </a:cubicBezTo>
                  <a:cubicBezTo>
                    <a:pt x="3" y="38"/>
                    <a:pt x="0" y="45"/>
                    <a:pt x="3" y="52"/>
                  </a:cubicBezTo>
                  <a:cubicBezTo>
                    <a:pt x="5" y="57"/>
                    <a:pt x="10" y="60"/>
                    <a:pt x="15" y="6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26"/>
            <p:cNvSpPr>
              <a:spLocks/>
            </p:cNvSpPr>
            <p:nvPr/>
          </p:nvSpPr>
          <p:spPr bwMode="auto">
            <a:xfrm>
              <a:off x="836142" y="3948687"/>
              <a:ext cx="987647" cy="741374"/>
            </a:xfrm>
            <a:custGeom>
              <a:avLst/>
              <a:gdLst>
                <a:gd name="T0" fmla="*/ 48 w 101"/>
                <a:gd name="T1" fmla="*/ 3 h 76"/>
                <a:gd name="T2" fmla="*/ 22 w 101"/>
                <a:gd name="T3" fmla="*/ 18 h 76"/>
                <a:gd name="T4" fmla="*/ 0 w 101"/>
                <a:gd name="T5" fmla="*/ 50 h 76"/>
                <a:gd name="T6" fmla="*/ 49 w 101"/>
                <a:gd name="T7" fmla="*/ 76 h 76"/>
                <a:gd name="T8" fmla="*/ 75 w 101"/>
                <a:gd name="T9" fmla="*/ 32 h 76"/>
                <a:gd name="T10" fmla="*/ 84 w 101"/>
                <a:gd name="T11" fmla="*/ 20 h 76"/>
                <a:gd name="T12" fmla="*/ 65 w 101"/>
                <a:gd name="T13" fmla="*/ 22 h 76"/>
                <a:gd name="T14" fmla="*/ 48 w 101"/>
                <a:gd name="T15" fmla="*/ 3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6">
                  <a:moveTo>
                    <a:pt x="48" y="3"/>
                  </a:moveTo>
                  <a:cubicBezTo>
                    <a:pt x="48" y="3"/>
                    <a:pt x="36" y="0"/>
                    <a:pt x="22" y="18"/>
                  </a:cubicBezTo>
                  <a:cubicBezTo>
                    <a:pt x="15" y="26"/>
                    <a:pt x="7" y="38"/>
                    <a:pt x="0" y="50"/>
                  </a:cubicBezTo>
                  <a:cubicBezTo>
                    <a:pt x="18" y="66"/>
                    <a:pt x="49" y="76"/>
                    <a:pt x="49" y="76"/>
                  </a:cubicBezTo>
                  <a:cubicBezTo>
                    <a:pt x="75" y="32"/>
                    <a:pt x="75" y="32"/>
                    <a:pt x="75" y="32"/>
                  </a:cubicBezTo>
                  <a:cubicBezTo>
                    <a:pt x="75" y="32"/>
                    <a:pt x="101" y="20"/>
                    <a:pt x="84" y="20"/>
                  </a:cubicBezTo>
                  <a:cubicBezTo>
                    <a:pt x="77" y="20"/>
                    <a:pt x="59" y="22"/>
                    <a:pt x="65" y="22"/>
                  </a:cubicBezTo>
                  <a:cubicBezTo>
                    <a:pt x="75" y="22"/>
                    <a:pt x="72" y="3"/>
                    <a:pt x="48" y="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任意多边形 28"/>
            <p:cNvSpPr/>
            <p:nvPr/>
          </p:nvSpPr>
          <p:spPr>
            <a:xfrm>
              <a:off x="1908007" y="2496564"/>
              <a:ext cx="854940" cy="1324519"/>
            </a:xfrm>
            <a:custGeom>
              <a:avLst/>
              <a:gdLst>
                <a:gd name="connsiteX0" fmla="*/ 384175 w 1063625"/>
                <a:gd name="connsiteY0" fmla="*/ 1076325 h 1092200"/>
                <a:gd name="connsiteX1" fmla="*/ 409575 w 1063625"/>
                <a:gd name="connsiteY1" fmla="*/ 276225 h 1092200"/>
                <a:gd name="connsiteX2" fmla="*/ 0 w 1063625"/>
                <a:gd name="connsiteY2" fmla="*/ 127000 h 1092200"/>
                <a:gd name="connsiteX3" fmla="*/ 390525 w 1063625"/>
                <a:gd name="connsiteY3" fmla="*/ 231775 h 1092200"/>
                <a:gd name="connsiteX4" fmla="*/ 317500 w 1063625"/>
                <a:gd name="connsiteY4" fmla="*/ 0 h 1092200"/>
                <a:gd name="connsiteX5" fmla="*/ 527050 w 1063625"/>
                <a:gd name="connsiteY5" fmla="*/ 571500 h 1092200"/>
                <a:gd name="connsiteX6" fmla="*/ 1063625 w 1063625"/>
                <a:gd name="connsiteY6" fmla="*/ 114300 h 1092200"/>
                <a:gd name="connsiteX7" fmla="*/ 536575 w 1063625"/>
                <a:gd name="connsiteY7" fmla="*/ 631825 h 1092200"/>
                <a:gd name="connsiteX8" fmla="*/ 476250 w 1063625"/>
                <a:gd name="connsiteY8" fmla="*/ 1092200 h 1092200"/>
                <a:gd name="connsiteX9" fmla="*/ 384175 w 1063625"/>
                <a:gd name="connsiteY9" fmla="*/ 1076325 h 1092200"/>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87400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 name="connsiteX0" fmla="*/ 384175 w 1063625"/>
                <a:gd name="connsiteY0" fmla="*/ 1631950 h 1647825"/>
                <a:gd name="connsiteX1" fmla="*/ 409575 w 1063625"/>
                <a:gd name="connsiteY1" fmla="*/ 831850 h 1647825"/>
                <a:gd name="connsiteX2" fmla="*/ 0 w 1063625"/>
                <a:gd name="connsiteY2" fmla="*/ 682625 h 1647825"/>
                <a:gd name="connsiteX3" fmla="*/ 390525 w 1063625"/>
                <a:gd name="connsiteY3" fmla="*/ 794543 h 1647825"/>
                <a:gd name="connsiteX4" fmla="*/ 292100 w 1063625"/>
                <a:gd name="connsiteY4" fmla="*/ 0 h 1647825"/>
                <a:gd name="connsiteX5" fmla="*/ 527050 w 1063625"/>
                <a:gd name="connsiteY5" fmla="*/ 1127125 h 1647825"/>
                <a:gd name="connsiteX6" fmla="*/ 1063625 w 1063625"/>
                <a:gd name="connsiteY6" fmla="*/ 669925 h 1647825"/>
                <a:gd name="connsiteX7" fmla="*/ 536575 w 1063625"/>
                <a:gd name="connsiteY7" fmla="*/ 1187450 h 1647825"/>
                <a:gd name="connsiteX8" fmla="*/ 476250 w 1063625"/>
                <a:gd name="connsiteY8" fmla="*/ 1647825 h 1647825"/>
                <a:gd name="connsiteX9" fmla="*/ 384175 w 1063625"/>
                <a:gd name="connsiteY9" fmla="*/ 163195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3625" h="1647825">
                  <a:moveTo>
                    <a:pt x="384175" y="1631950"/>
                  </a:moveTo>
                  <a:cubicBezTo>
                    <a:pt x="602192" y="1296194"/>
                    <a:pt x="453495" y="1046163"/>
                    <a:pt x="409575" y="831850"/>
                  </a:cubicBezTo>
                  <a:cubicBezTo>
                    <a:pt x="184150" y="823383"/>
                    <a:pt x="111125" y="767292"/>
                    <a:pt x="0" y="682625"/>
                  </a:cubicBezTo>
                  <a:cubicBezTo>
                    <a:pt x="174625" y="774700"/>
                    <a:pt x="273050" y="797718"/>
                    <a:pt x="390525" y="794543"/>
                  </a:cubicBezTo>
                  <a:cubicBezTo>
                    <a:pt x="300567" y="601926"/>
                    <a:pt x="159808" y="350573"/>
                    <a:pt x="292100" y="0"/>
                  </a:cubicBezTo>
                  <a:cubicBezTo>
                    <a:pt x="148167" y="509058"/>
                    <a:pt x="470958" y="732367"/>
                    <a:pt x="527050" y="1127125"/>
                  </a:cubicBezTo>
                  <a:cubicBezTo>
                    <a:pt x="734483" y="903288"/>
                    <a:pt x="932393" y="969962"/>
                    <a:pt x="1063625" y="669925"/>
                  </a:cubicBezTo>
                  <a:cubicBezTo>
                    <a:pt x="1011767" y="932920"/>
                    <a:pt x="624153" y="1012560"/>
                    <a:pt x="536575" y="1187450"/>
                  </a:cubicBezTo>
                  <a:cubicBezTo>
                    <a:pt x="580761" y="1359958"/>
                    <a:pt x="513027" y="1515798"/>
                    <a:pt x="476250" y="1647825"/>
                  </a:cubicBezTo>
                  <a:lnTo>
                    <a:pt x="384175" y="1631950"/>
                  </a:lnTo>
                  <a:close/>
                </a:path>
              </a:pathLst>
            </a:cu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椭圆 26"/>
          <p:cNvSpPr>
            <a:spLocks noChangeAspect="1"/>
          </p:cNvSpPr>
          <p:nvPr/>
        </p:nvSpPr>
        <p:spPr>
          <a:xfrm>
            <a:off x="4847040" y="2680101"/>
            <a:ext cx="540857" cy="5409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0001" tIns="40000" rIns="80001" bIns="40000" rtlCol="0" anchor="ctr"/>
          <a:lstStyle/>
          <a:p>
            <a:pPr algn="ctr"/>
            <a:r>
              <a:rPr lang="en-US" altLang="zh-CN" sz="2200" b="1" dirty="0" smtClean="0">
                <a:solidFill>
                  <a:schemeClr val="bg1"/>
                </a:solidFill>
              </a:rPr>
              <a:t>1</a:t>
            </a:r>
            <a:endParaRPr lang="zh-CN" altLang="en-US" sz="2200" b="1" dirty="0">
              <a:solidFill>
                <a:schemeClr val="bg1"/>
              </a:solidFill>
            </a:endParaRPr>
          </a:p>
        </p:txBody>
      </p:sp>
      <p:sp>
        <p:nvSpPr>
          <p:cNvPr id="28" name="椭圆 27"/>
          <p:cNvSpPr>
            <a:spLocks noChangeAspect="1"/>
          </p:cNvSpPr>
          <p:nvPr/>
        </p:nvSpPr>
        <p:spPr>
          <a:xfrm>
            <a:off x="4847040" y="3907275"/>
            <a:ext cx="540857" cy="54096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80001" tIns="40000" rIns="80001" bIns="40000" rtlCol="0" anchor="ctr"/>
          <a:lstStyle/>
          <a:p>
            <a:pPr algn="ctr"/>
            <a:r>
              <a:rPr lang="en-US" altLang="zh-CN" sz="2200" b="1" dirty="0" smtClean="0">
                <a:solidFill>
                  <a:schemeClr val="bg1"/>
                </a:solidFill>
              </a:rPr>
              <a:t>2</a:t>
            </a:r>
            <a:endParaRPr lang="zh-CN" altLang="en-US" sz="2200" b="1" dirty="0">
              <a:solidFill>
                <a:schemeClr val="bg1"/>
              </a:solidFill>
            </a:endParaRPr>
          </a:p>
        </p:txBody>
      </p:sp>
      <p:sp>
        <p:nvSpPr>
          <p:cNvPr id="29" name="椭圆 28"/>
          <p:cNvSpPr>
            <a:spLocks noChangeAspect="1"/>
          </p:cNvSpPr>
          <p:nvPr/>
        </p:nvSpPr>
        <p:spPr>
          <a:xfrm>
            <a:off x="4847040" y="5134449"/>
            <a:ext cx="540857" cy="54096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80001" tIns="40000" rIns="80001" bIns="40000" rtlCol="0" anchor="ctr"/>
          <a:lstStyle/>
          <a:p>
            <a:pPr algn="ctr"/>
            <a:r>
              <a:rPr lang="en-US" altLang="zh-CN" sz="2200" b="1" dirty="0" smtClean="0">
                <a:solidFill>
                  <a:schemeClr val="bg1"/>
                </a:solidFill>
              </a:rPr>
              <a:t>3</a:t>
            </a:r>
            <a:endParaRPr lang="zh-CN" altLang="en-US" sz="2200" b="1" dirty="0">
              <a:solidFill>
                <a:schemeClr val="bg1"/>
              </a:solidFill>
            </a:endParaRPr>
          </a:p>
        </p:txBody>
      </p:sp>
      <p:sp>
        <p:nvSpPr>
          <p:cNvPr id="31" name="矩形 30"/>
          <p:cNvSpPr/>
          <p:nvPr/>
        </p:nvSpPr>
        <p:spPr>
          <a:xfrm>
            <a:off x="5552985" y="2578495"/>
            <a:ext cx="4092697" cy="760967"/>
          </a:xfrm>
          <a:prstGeom prst="rect">
            <a:avLst/>
          </a:prstGeom>
        </p:spPr>
        <p:txBody>
          <a:bodyPr wrap="square" lIns="80001" tIns="40000" rIns="80001" bIns="40000">
            <a:spAutoFit/>
          </a:bodyPr>
          <a:lstStyle/>
          <a:p>
            <a:pPr lvl="0">
              <a:lnSpc>
                <a:spcPct val="130000"/>
              </a:lnSpc>
            </a:pPr>
            <a:r>
              <a:rPr lang="zh-CN" altLang="en-US" sz="1700" dirty="0" smtClean="0">
                <a:solidFill>
                  <a:schemeClr val="bg1"/>
                </a:solidFill>
                <a:latin typeface="思源黑体 CN Normal" pitchFamily="34" charset="-122"/>
                <a:ea typeface="思源黑体 CN Normal" pitchFamily="34" charset="-122"/>
              </a:rPr>
              <a:t>着力于解决教学平台中缺电子资源，</a:t>
            </a:r>
            <a:endParaRPr lang="en-US" altLang="zh-CN" sz="1700" dirty="0" smtClean="0">
              <a:solidFill>
                <a:schemeClr val="bg1"/>
              </a:solidFill>
              <a:latin typeface="思源黑体 CN Normal" pitchFamily="34" charset="-122"/>
              <a:ea typeface="思源黑体 CN Normal" pitchFamily="34" charset="-122"/>
            </a:endParaRPr>
          </a:p>
          <a:p>
            <a:pPr lvl="0">
              <a:lnSpc>
                <a:spcPct val="130000"/>
              </a:lnSpc>
            </a:pPr>
            <a:r>
              <a:rPr lang="zh-CN" altLang="en-US" sz="1700" dirty="0" smtClean="0">
                <a:solidFill>
                  <a:schemeClr val="bg1"/>
                </a:solidFill>
                <a:latin typeface="思源黑体 CN Normal" pitchFamily="34" charset="-122"/>
                <a:ea typeface="思源黑体 CN Normal" pitchFamily="34" charset="-122"/>
              </a:rPr>
              <a:t>电子资源平台上缺教学应用场景的问题。</a:t>
            </a:r>
            <a:endParaRPr lang="zh-CN" altLang="en-US" sz="1700" dirty="0">
              <a:solidFill>
                <a:schemeClr val="bg1"/>
              </a:solidFill>
              <a:latin typeface="思源黑体 CN Normal" pitchFamily="34" charset="-122"/>
              <a:ea typeface="思源黑体 CN Normal" pitchFamily="34" charset="-122"/>
            </a:endParaRPr>
          </a:p>
        </p:txBody>
      </p:sp>
      <p:sp>
        <p:nvSpPr>
          <p:cNvPr id="39" name="矩形 38"/>
          <p:cNvSpPr/>
          <p:nvPr/>
        </p:nvSpPr>
        <p:spPr>
          <a:xfrm>
            <a:off x="5552985" y="3986937"/>
            <a:ext cx="4092697" cy="420874"/>
          </a:xfrm>
          <a:prstGeom prst="rect">
            <a:avLst/>
          </a:prstGeom>
        </p:spPr>
        <p:txBody>
          <a:bodyPr wrap="square" lIns="80001" tIns="40000" rIns="80001" bIns="40000">
            <a:spAutoFit/>
          </a:bodyPr>
          <a:lstStyle/>
          <a:p>
            <a:pPr lvl="0">
              <a:lnSpc>
                <a:spcPct val="130000"/>
              </a:lnSpc>
            </a:pPr>
            <a:r>
              <a:rPr lang="zh-CN" altLang="en-US" sz="1700" dirty="0" smtClean="0">
                <a:solidFill>
                  <a:schemeClr val="bg1"/>
                </a:solidFill>
                <a:latin typeface="思源黑体 CN Normal" pitchFamily="34" charset="-122"/>
                <a:ea typeface="思源黑体 CN Normal" pitchFamily="34" charset="-122"/>
              </a:rPr>
              <a:t>帮助图书馆服务深入教学支撑环节。</a:t>
            </a:r>
            <a:endParaRPr lang="zh-CN" altLang="en-US" sz="1700" dirty="0">
              <a:solidFill>
                <a:schemeClr val="bg1"/>
              </a:solidFill>
              <a:latin typeface="思源黑体 CN Normal" pitchFamily="34" charset="-122"/>
              <a:ea typeface="思源黑体 CN Normal" pitchFamily="34" charset="-122"/>
            </a:endParaRPr>
          </a:p>
        </p:txBody>
      </p:sp>
      <p:sp>
        <p:nvSpPr>
          <p:cNvPr id="40" name="矩形 39"/>
          <p:cNvSpPr/>
          <p:nvPr/>
        </p:nvSpPr>
        <p:spPr>
          <a:xfrm>
            <a:off x="5552985" y="5209939"/>
            <a:ext cx="4092697" cy="420874"/>
          </a:xfrm>
          <a:prstGeom prst="rect">
            <a:avLst/>
          </a:prstGeom>
        </p:spPr>
        <p:txBody>
          <a:bodyPr wrap="square" lIns="80001" tIns="40000" rIns="80001" bIns="40000">
            <a:spAutoFit/>
          </a:bodyPr>
          <a:lstStyle/>
          <a:p>
            <a:pPr lvl="0">
              <a:lnSpc>
                <a:spcPct val="130000"/>
              </a:lnSpc>
            </a:pPr>
            <a:r>
              <a:rPr lang="zh-CN" altLang="en-US" sz="1700" dirty="0" smtClean="0">
                <a:solidFill>
                  <a:schemeClr val="bg1"/>
                </a:solidFill>
                <a:latin typeface="思源黑体 CN Normal" pitchFamily="34" charset="-122"/>
                <a:ea typeface="思源黑体 CN Normal" pitchFamily="34" charset="-122"/>
              </a:rPr>
              <a:t>帮助教务处实现教学考试无纸化操作。</a:t>
            </a:r>
            <a:endParaRPr lang="zh-CN" altLang="en-US" sz="1700" dirty="0">
              <a:solidFill>
                <a:schemeClr val="bg1"/>
              </a:solidFill>
              <a:latin typeface="思源黑体 CN Normal" pitchFamily="34" charset="-122"/>
              <a:ea typeface="思源黑体 CN Normal" pitchFamily="34" charset="-122"/>
            </a:endParaRPr>
          </a:p>
        </p:txBody>
      </p:sp>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3810016" y="376631"/>
            <a:ext cx="2460599"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产品特点</a:t>
            </a:r>
          </a:p>
        </p:txBody>
      </p:sp>
      <p:cxnSp>
        <p:nvCxnSpPr>
          <p:cNvPr id="30" name="直线连接符 1"/>
          <p:cNvCxnSpPr/>
          <p:nvPr/>
        </p:nvCxnSpPr>
        <p:spPr>
          <a:xfrm>
            <a:off x="1" y="4367418"/>
            <a:ext cx="10080624"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
        <p:nvSpPr>
          <p:cNvPr id="32" name="六边形 31"/>
          <p:cNvSpPr/>
          <p:nvPr/>
        </p:nvSpPr>
        <p:spPr>
          <a:xfrm rot="1799508">
            <a:off x="1400654" y="3720120"/>
            <a:ext cx="1451420" cy="1251471"/>
          </a:xfrm>
          <a:prstGeom prst="hexagon">
            <a:avLst>
              <a:gd name="adj" fmla="val 28919"/>
              <a:gd name="vf" fmla="val 115470"/>
            </a:avLst>
          </a:prstGeom>
          <a:gradFill flip="none" rotWithShape="1">
            <a:gsLst>
              <a:gs pos="0">
                <a:schemeClr val="bg2">
                  <a:lumMod val="75000"/>
                </a:schemeClr>
              </a:gs>
              <a:gs pos="100000">
                <a:schemeClr val="tx2"/>
              </a:gs>
            </a:gsLst>
            <a:lin ang="171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80001" tIns="40000" rIns="80001" bIns="40000" rtlCol="0" anchor="ctr"/>
          <a:lstStyle/>
          <a:p>
            <a:pPr algn="ctr"/>
            <a:endParaRPr kumimoji="1" lang="zh-CN" altLang="en-US" dirty="0"/>
          </a:p>
        </p:txBody>
      </p:sp>
      <p:sp>
        <p:nvSpPr>
          <p:cNvPr id="42" name="六边形 41"/>
          <p:cNvSpPr/>
          <p:nvPr/>
        </p:nvSpPr>
        <p:spPr>
          <a:xfrm rot="1799508">
            <a:off x="3310888" y="3720120"/>
            <a:ext cx="1451420" cy="1251471"/>
          </a:xfrm>
          <a:prstGeom prst="hexagon">
            <a:avLst>
              <a:gd name="adj" fmla="val 28919"/>
              <a:gd name="vf" fmla="val 115470"/>
            </a:avLst>
          </a:prstGeom>
          <a:gradFill flip="none" rotWithShape="1">
            <a:gsLst>
              <a:gs pos="0">
                <a:schemeClr val="bg2">
                  <a:lumMod val="75000"/>
                </a:schemeClr>
              </a:gs>
              <a:gs pos="100000">
                <a:schemeClr val="tx2"/>
              </a:gs>
            </a:gsLst>
            <a:lin ang="171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80001" tIns="40000" rIns="80001" bIns="40000" rtlCol="0" anchor="ctr"/>
          <a:lstStyle/>
          <a:p>
            <a:pPr algn="ctr"/>
            <a:endParaRPr kumimoji="1" lang="zh-CN" altLang="en-US"/>
          </a:p>
        </p:txBody>
      </p:sp>
      <p:sp>
        <p:nvSpPr>
          <p:cNvPr id="43" name="六边形 42"/>
          <p:cNvSpPr/>
          <p:nvPr/>
        </p:nvSpPr>
        <p:spPr>
          <a:xfrm rot="1799508">
            <a:off x="5221121" y="3720119"/>
            <a:ext cx="1451420" cy="1251471"/>
          </a:xfrm>
          <a:prstGeom prst="hexagon">
            <a:avLst>
              <a:gd name="adj" fmla="val 28919"/>
              <a:gd name="vf" fmla="val 115470"/>
            </a:avLst>
          </a:prstGeom>
          <a:gradFill flip="none" rotWithShape="1">
            <a:gsLst>
              <a:gs pos="0">
                <a:schemeClr val="bg2">
                  <a:lumMod val="75000"/>
                </a:schemeClr>
              </a:gs>
              <a:gs pos="100000">
                <a:schemeClr val="tx2"/>
              </a:gs>
            </a:gsLst>
            <a:lin ang="171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80001" tIns="40000" rIns="80001" bIns="40000" rtlCol="0" anchor="ctr"/>
          <a:lstStyle/>
          <a:p>
            <a:pPr algn="ctr"/>
            <a:endParaRPr kumimoji="1" lang="zh-CN" altLang="en-US"/>
          </a:p>
        </p:txBody>
      </p:sp>
      <p:sp>
        <p:nvSpPr>
          <p:cNvPr id="44" name="六边形 43"/>
          <p:cNvSpPr/>
          <p:nvPr/>
        </p:nvSpPr>
        <p:spPr>
          <a:xfrm rot="1799508">
            <a:off x="7131355" y="3720119"/>
            <a:ext cx="1451420" cy="1251471"/>
          </a:xfrm>
          <a:prstGeom prst="hexagon">
            <a:avLst>
              <a:gd name="adj" fmla="val 28919"/>
              <a:gd name="vf" fmla="val 115470"/>
            </a:avLst>
          </a:prstGeom>
          <a:gradFill flip="none" rotWithShape="1">
            <a:gsLst>
              <a:gs pos="0">
                <a:schemeClr val="bg2">
                  <a:lumMod val="75000"/>
                </a:schemeClr>
              </a:gs>
              <a:gs pos="100000">
                <a:schemeClr val="tx2"/>
              </a:gs>
            </a:gsLst>
            <a:lin ang="171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80001" tIns="40000" rIns="80001" bIns="40000" rtlCol="0" anchor="ctr"/>
          <a:lstStyle/>
          <a:p>
            <a:pPr algn="ctr"/>
            <a:endParaRPr kumimoji="1" lang="zh-CN" altLang="en-US"/>
          </a:p>
        </p:txBody>
      </p:sp>
      <p:sp>
        <p:nvSpPr>
          <p:cNvPr id="46" name="矩形 45"/>
          <p:cNvSpPr/>
          <p:nvPr/>
        </p:nvSpPr>
        <p:spPr>
          <a:xfrm>
            <a:off x="1855207" y="3828872"/>
            <a:ext cx="596434" cy="1158100"/>
          </a:xfrm>
          <a:prstGeom prst="rect">
            <a:avLst/>
          </a:prstGeom>
        </p:spPr>
        <p:txBody>
          <a:bodyPr wrap="square" lIns="80001" tIns="40000" rIns="80001" bIns="40000">
            <a:spAutoFit/>
          </a:bodyPr>
          <a:lstStyle/>
          <a:p>
            <a:pPr algn="ctr"/>
            <a:r>
              <a:rPr lang="en-US" altLang="zh-CN" sz="7000" dirty="0" smtClean="0">
                <a:solidFill>
                  <a:schemeClr val="bg1"/>
                </a:solidFill>
                <a:latin typeface="思源黑体 CN Heavy" pitchFamily="34" charset="-122"/>
                <a:ea typeface="思源黑体 CN Heavy" pitchFamily="34" charset="-122"/>
              </a:rPr>
              <a:t>1</a:t>
            </a:r>
            <a:endParaRPr lang="zh-CN" altLang="en-US" sz="7000" dirty="0">
              <a:solidFill>
                <a:schemeClr val="bg1"/>
              </a:solidFill>
              <a:latin typeface="思源黑体 CN Heavy" pitchFamily="34" charset="-122"/>
              <a:ea typeface="思源黑体 CN Heavy" pitchFamily="34" charset="-122"/>
            </a:endParaRPr>
          </a:p>
        </p:txBody>
      </p:sp>
      <p:sp>
        <p:nvSpPr>
          <p:cNvPr id="47" name="矩形 46"/>
          <p:cNvSpPr/>
          <p:nvPr/>
        </p:nvSpPr>
        <p:spPr>
          <a:xfrm>
            <a:off x="3764694" y="3828872"/>
            <a:ext cx="596434" cy="1158100"/>
          </a:xfrm>
          <a:prstGeom prst="rect">
            <a:avLst/>
          </a:prstGeom>
        </p:spPr>
        <p:txBody>
          <a:bodyPr wrap="square" lIns="80001" tIns="40000" rIns="80001" bIns="40000">
            <a:spAutoFit/>
          </a:bodyPr>
          <a:lstStyle/>
          <a:p>
            <a:pPr algn="ctr"/>
            <a:r>
              <a:rPr lang="en-US" altLang="zh-CN" sz="7000" dirty="0" smtClean="0">
                <a:solidFill>
                  <a:schemeClr val="bg1"/>
                </a:solidFill>
                <a:latin typeface="思源黑体 CN Heavy" pitchFamily="34" charset="-122"/>
                <a:ea typeface="思源黑体 CN Heavy" pitchFamily="34" charset="-122"/>
              </a:rPr>
              <a:t>2</a:t>
            </a:r>
            <a:endParaRPr lang="zh-CN" altLang="en-US" sz="7000" dirty="0">
              <a:solidFill>
                <a:schemeClr val="bg1"/>
              </a:solidFill>
              <a:latin typeface="思源黑体 CN Heavy" pitchFamily="34" charset="-122"/>
              <a:ea typeface="思源黑体 CN Heavy" pitchFamily="34" charset="-122"/>
            </a:endParaRPr>
          </a:p>
        </p:txBody>
      </p:sp>
      <p:sp>
        <p:nvSpPr>
          <p:cNvPr id="48" name="矩形 47"/>
          <p:cNvSpPr/>
          <p:nvPr/>
        </p:nvSpPr>
        <p:spPr>
          <a:xfrm>
            <a:off x="5674181" y="3828872"/>
            <a:ext cx="596434" cy="1158100"/>
          </a:xfrm>
          <a:prstGeom prst="rect">
            <a:avLst/>
          </a:prstGeom>
        </p:spPr>
        <p:txBody>
          <a:bodyPr wrap="square" lIns="80001" tIns="40000" rIns="80001" bIns="40000">
            <a:spAutoFit/>
          </a:bodyPr>
          <a:lstStyle/>
          <a:p>
            <a:pPr algn="ctr"/>
            <a:r>
              <a:rPr lang="en-US" altLang="zh-CN" sz="7000" dirty="0" smtClean="0">
                <a:solidFill>
                  <a:schemeClr val="bg1"/>
                </a:solidFill>
                <a:latin typeface="思源黑体 CN Heavy" pitchFamily="34" charset="-122"/>
                <a:ea typeface="思源黑体 CN Heavy" pitchFamily="34" charset="-122"/>
              </a:rPr>
              <a:t>3</a:t>
            </a:r>
            <a:endParaRPr lang="zh-CN" altLang="en-US" sz="7000" dirty="0">
              <a:solidFill>
                <a:schemeClr val="bg1"/>
              </a:solidFill>
              <a:latin typeface="思源黑体 CN Heavy" pitchFamily="34" charset="-122"/>
              <a:ea typeface="思源黑体 CN Heavy" pitchFamily="34" charset="-122"/>
            </a:endParaRPr>
          </a:p>
        </p:txBody>
      </p:sp>
      <p:sp>
        <p:nvSpPr>
          <p:cNvPr id="49" name="矩形 48"/>
          <p:cNvSpPr/>
          <p:nvPr/>
        </p:nvSpPr>
        <p:spPr>
          <a:xfrm>
            <a:off x="7583669" y="3828872"/>
            <a:ext cx="596434" cy="1158100"/>
          </a:xfrm>
          <a:prstGeom prst="rect">
            <a:avLst/>
          </a:prstGeom>
        </p:spPr>
        <p:txBody>
          <a:bodyPr wrap="square" lIns="80001" tIns="40000" rIns="80001" bIns="40000">
            <a:spAutoFit/>
          </a:bodyPr>
          <a:lstStyle/>
          <a:p>
            <a:pPr algn="ctr"/>
            <a:r>
              <a:rPr lang="en-US" altLang="zh-CN" sz="7000" dirty="0" smtClean="0">
                <a:solidFill>
                  <a:schemeClr val="bg1"/>
                </a:solidFill>
                <a:latin typeface="思源黑体 CN Heavy" pitchFamily="34" charset="-122"/>
                <a:ea typeface="思源黑体 CN Heavy" pitchFamily="34" charset="-122"/>
              </a:rPr>
              <a:t>4</a:t>
            </a:r>
            <a:endParaRPr lang="zh-CN" altLang="en-US" sz="7000" dirty="0">
              <a:solidFill>
                <a:schemeClr val="bg1"/>
              </a:solidFill>
              <a:latin typeface="思源黑体 CN Heavy" pitchFamily="34" charset="-122"/>
              <a:ea typeface="思源黑体 CN Heavy" pitchFamily="34" charset="-122"/>
            </a:endParaRPr>
          </a:p>
        </p:txBody>
      </p:sp>
      <p:sp>
        <p:nvSpPr>
          <p:cNvPr id="51" name="矩形 50"/>
          <p:cNvSpPr/>
          <p:nvPr/>
        </p:nvSpPr>
        <p:spPr>
          <a:xfrm>
            <a:off x="208186" y="2923743"/>
            <a:ext cx="2397604" cy="420874"/>
          </a:xfrm>
          <a:prstGeom prst="rect">
            <a:avLst/>
          </a:prstGeom>
        </p:spPr>
        <p:txBody>
          <a:bodyPr wrap="square" lIns="80001" tIns="40000" rIns="80001" bIns="40000">
            <a:spAutoFit/>
          </a:bodyPr>
          <a:lstStyle/>
          <a:p>
            <a:pPr lvl="0">
              <a:lnSpc>
                <a:spcPct val="130000"/>
              </a:lnSpc>
            </a:pPr>
            <a:r>
              <a:rPr lang="zh-CN" altLang="en-US" sz="1700" dirty="0" smtClean="0">
                <a:solidFill>
                  <a:schemeClr val="bg1"/>
                </a:solidFill>
                <a:latin typeface="思源黑体 CN Normal" pitchFamily="34" charset="-122"/>
                <a:ea typeface="思源黑体 CN Normal" pitchFamily="34" charset="-122"/>
              </a:rPr>
              <a:t>资源与应用的有机整合</a:t>
            </a:r>
            <a:endParaRPr lang="zh-CN" altLang="en-US" sz="1700" dirty="0">
              <a:solidFill>
                <a:schemeClr val="bg1"/>
              </a:solidFill>
              <a:latin typeface="思源黑体 CN Normal" pitchFamily="34" charset="-122"/>
              <a:ea typeface="思源黑体 CN Normal" pitchFamily="34" charset="-122"/>
            </a:endParaRPr>
          </a:p>
        </p:txBody>
      </p:sp>
      <p:sp>
        <p:nvSpPr>
          <p:cNvPr id="52" name="矩形 51"/>
          <p:cNvSpPr/>
          <p:nvPr/>
        </p:nvSpPr>
        <p:spPr>
          <a:xfrm>
            <a:off x="4595487" y="2923743"/>
            <a:ext cx="2675855" cy="420874"/>
          </a:xfrm>
          <a:prstGeom prst="rect">
            <a:avLst/>
          </a:prstGeom>
        </p:spPr>
        <p:txBody>
          <a:bodyPr wrap="square" lIns="80001" tIns="40000" rIns="80001" bIns="40000">
            <a:spAutoFit/>
          </a:bodyPr>
          <a:lstStyle/>
          <a:p>
            <a:pPr lvl="0" algn="ctr">
              <a:lnSpc>
                <a:spcPct val="130000"/>
              </a:lnSpc>
            </a:pPr>
            <a:r>
              <a:rPr lang="zh-CN" altLang="en-US" sz="1700" dirty="0" smtClean="0">
                <a:solidFill>
                  <a:schemeClr val="bg1"/>
                </a:solidFill>
                <a:latin typeface="思源黑体 CN Normal" pitchFamily="34" charset="-122"/>
                <a:ea typeface="思源黑体 CN Normal" pitchFamily="34" charset="-122"/>
              </a:rPr>
              <a:t>清晰易用的在线考试功能</a:t>
            </a:r>
            <a:endParaRPr lang="zh-CN" altLang="en-US" sz="1700" dirty="0">
              <a:solidFill>
                <a:schemeClr val="bg1"/>
              </a:solidFill>
              <a:latin typeface="思源黑体 CN Normal" pitchFamily="34" charset="-122"/>
              <a:ea typeface="思源黑体 CN Normal" pitchFamily="34" charset="-122"/>
            </a:endParaRPr>
          </a:p>
        </p:txBody>
      </p:sp>
      <p:sp>
        <p:nvSpPr>
          <p:cNvPr id="54" name="矩形 53"/>
          <p:cNvSpPr/>
          <p:nvPr/>
        </p:nvSpPr>
        <p:spPr>
          <a:xfrm>
            <a:off x="6691725" y="5323514"/>
            <a:ext cx="2397604" cy="420874"/>
          </a:xfrm>
          <a:prstGeom prst="rect">
            <a:avLst/>
          </a:prstGeom>
        </p:spPr>
        <p:txBody>
          <a:bodyPr wrap="square" lIns="80001" tIns="40000" rIns="80001" bIns="40000">
            <a:spAutoFit/>
          </a:bodyPr>
          <a:lstStyle/>
          <a:p>
            <a:pPr lvl="0" algn="ctr">
              <a:lnSpc>
                <a:spcPct val="130000"/>
              </a:lnSpc>
            </a:pPr>
            <a:r>
              <a:rPr lang="zh-CN" altLang="en-US" sz="1700" dirty="0" smtClean="0">
                <a:solidFill>
                  <a:schemeClr val="bg1"/>
                </a:solidFill>
                <a:latin typeface="思源黑体 CN Normal" pitchFamily="34" charset="-122"/>
                <a:ea typeface="思源黑体 CN Normal" pitchFamily="34" charset="-122"/>
              </a:rPr>
              <a:t>灵活的移动端应用</a:t>
            </a:r>
            <a:endParaRPr lang="zh-CN" altLang="en-US" sz="1700" dirty="0">
              <a:solidFill>
                <a:schemeClr val="bg1"/>
              </a:solidFill>
              <a:latin typeface="思源黑体 CN Normal" pitchFamily="34" charset="-122"/>
              <a:ea typeface="思源黑体 CN Normal" pitchFamily="34" charset="-122"/>
            </a:endParaRPr>
          </a:p>
        </p:txBody>
      </p:sp>
      <p:sp>
        <p:nvSpPr>
          <p:cNvPr id="55" name="矩形 54"/>
          <p:cNvSpPr/>
          <p:nvPr/>
        </p:nvSpPr>
        <p:spPr>
          <a:xfrm>
            <a:off x="2889426" y="5323514"/>
            <a:ext cx="2299815" cy="420874"/>
          </a:xfrm>
          <a:prstGeom prst="rect">
            <a:avLst/>
          </a:prstGeom>
        </p:spPr>
        <p:txBody>
          <a:bodyPr wrap="square" lIns="80001" tIns="40000" rIns="80001" bIns="40000">
            <a:spAutoFit/>
          </a:bodyPr>
          <a:lstStyle/>
          <a:p>
            <a:pPr lvl="0" algn="ctr">
              <a:lnSpc>
                <a:spcPct val="130000"/>
              </a:lnSpc>
            </a:pPr>
            <a:r>
              <a:rPr lang="zh-CN" altLang="en-US" sz="1700" dirty="0" smtClean="0">
                <a:solidFill>
                  <a:schemeClr val="bg1"/>
                </a:solidFill>
                <a:latin typeface="思源黑体 CN Normal" pitchFamily="34" charset="-122"/>
                <a:ea typeface="思源黑体 CN Normal" pitchFamily="34" charset="-122"/>
              </a:rPr>
              <a:t>丰富多样的题库资源</a:t>
            </a:r>
            <a:endParaRPr lang="zh-CN" altLang="en-US" sz="1700" dirty="0">
              <a:solidFill>
                <a:schemeClr val="bg1"/>
              </a:solidFill>
              <a:latin typeface="思源黑体 CN Normal" pitchFamily="34" charset="-122"/>
              <a:ea typeface="思源黑体 CN Normal" pitchFamily="34" charset="-122"/>
            </a:endParaRPr>
          </a:p>
        </p:txBody>
      </p:sp>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2117245" y="376631"/>
            <a:ext cx="5846142"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资源与应用的有机整合</a:t>
            </a:r>
          </a:p>
        </p:txBody>
      </p:sp>
      <p:sp>
        <p:nvSpPr>
          <p:cNvPr id="20" name="矩形 19"/>
          <p:cNvSpPr/>
          <p:nvPr/>
        </p:nvSpPr>
        <p:spPr>
          <a:xfrm>
            <a:off x="1828800" y="2496160"/>
            <a:ext cx="5372099" cy="892552"/>
          </a:xfrm>
          <a:prstGeom prst="rect">
            <a:avLst/>
          </a:prstGeom>
        </p:spPr>
        <p:txBody>
          <a:bodyPr wrap="square">
            <a:spAutoFit/>
          </a:bodyPr>
          <a:lstStyle/>
          <a:p>
            <a:pPr lvl="0" defTabSz="457200">
              <a:lnSpc>
                <a:spcPct val="130000"/>
              </a:lnSpc>
            </a:pPr>
            <a:r>
              <a:rPr lang="zh-CN" altLang="en-US" dirty="0">
                <a:solidFill>
                  <a:srgbClr val="FFFFFF"/>
                </a:solidFill>
              </a:rPr>
              <a:t>多模</a:t>
            </a:r>
            <a:r>
              <a:rPr lang="zh-CN" altLang="en-US" dirty="0" smtClean="0">
                <a:solidFill>
                  <a:srgbClr val="FFFFFF"/>
                </a:solidFill>
              </a:rPr>
              <a:t>块：职业资格考试、高校课程试题、在线考试、移动应用</a:t>
            </a:r>
            <a:r>
              <a:rPr lang="en-US" altLang="zh-CN" dirty="0" smtClean="0">
                <a:solidFill>
                  <a:srgbClr val="FFFFFF"/>
                </a:solidFill>
              </a:rPr>
              <a:t>4</a:t>
            </a:r>
            <a:r>
              <a:rPr lang="zh-CN" altLang="en-US" dirty="0" smtClean="0">
                <a:solidFill>
                  <a:srgbClr val="FFFFFF"/>
                </a:solidFill>
              </a:rPr>
              <a:t>个模块。</a:t>
            </a:r>
            <a:endParaRPr lang="zh-CN" altLang="en-US" dirty="0">
              <a:solidFill>
                <a:srgbClr val="FFFFFF"/>
              </a:solidFill>
              <a:latin typeface="Century Gothic"/>
              <a:ea typeface="微软雅黑"/>
            </a:endParaRPr>
          </a:p>
        </p:txBody>
      </p:sp>
      <p:pic>
        <p:nvPicPr>
          <p:cNvPr id="34" name="Picture 6"/>
          <p:cNvPicPr>
            <a:picLocks noChangeAspect="1" noChangeArrowheads="1"/>
          </p:cNvPicPr>
          <p:nvPr/>
        </p:nvPicPr>
        <p:blipFill>
          <a:blip r:embed="rId3"/>
          <a:srcRect/>
          <a:stretch>
            <a:fillRect/>
          </a:stretch>
        </p:blipFill>
        <p:spPr bwMode="auto">
          <a:xfrm>
            <a:off x="1501376" y="4129746"/>
            <a:ext cx="7259928" cy="3053033"/>
          </a:xfrm>
          <a:prstGeom prst="rect">
            <a:avLst/>
          </a:prstGeom>
          <a:noFill/>
          <a:ln w="9525" algn="ctr">
            <a:noFill/>
            <a:miter lim="800000"/>
            <a:headEnd/>
            <a:tailEnd/>
          </a:ln>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794588" y="2076030"/>
            <a:ext cx="3438172" cy="2408325"/>
            <a:chOff x="423573" y="1816100"/>
            <a:chExt cx="3438172" cy="2408325"/>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海量试卷</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3205992" cy="1702223"/>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十大分类，</a:t>
              </a:r>
              <a:r>
                <a:rPr lang="en-US" altLang="zh-CN" sz="1600" dirty="0" smtClean="0">
                  <a:solidFill>
                    <a:schemeClr val="bg1"/>
                  </a:solidFill>
                  <a:latin typeface="思源黑体 CN Normal" pitchFamily="34" charset="-122"/>
                  <a:ea typeface="思源黑体 CN Normal" pitchFamily="34" charset="-122"/>
                </a:rPr>
                <a:t>900</a:t>
              </a:r>
              <a:r>
                <a:rPr lang="zh-CN" altLang="en-US" sz="1600" dirty="0" smtClean="0">
                  <a:solidFill>
                    <a:schemeClr val="bg1"/>
                  </a:solidFill>
                  <a:latin typeface="思源黑体 CN Normal" pitchFamily="34" charset="-122"/>
                  <a:ea typeface="思源黑体 CN Normal" pitchFamily="34" charset="-122"/>
                </a:rPr>
                <a:t>多个细分科目的在职</a:t>
              </a:r>
              <a:r>
                <a:rPr lang="en-US" altLang="zh-CN" sz="1600" dirty="0" smtClean="0">
                  <a:solidFill>
                    <a:schemeClr val="bg1"/>
                  </a:solidFill>
                  <a:latin typeface="思源黑体 CN Normal" pitchFamily="34" charset="-122"/>
                  <a:ea typeface="思源黑体 CN Normal" pitchFamily="34" charset="-122"/>
                </a:rPr>
                <a:t>&amp;</a:t>
              </a:r>
              <a:r>
                <a:rPr lang="zh-CN" altLang="en-US" sz="1600" dirty="0" smtClean="0">
                  <a:solidFill>
                    <a:schemeClr val="bg1"/>
                  </a:solidFill>
                  <a:latin typeface="思源黑体 CN Normal" pitchFamily="34" charset="-122"/>
                  <a:ea typeface="思源黑体 CN Normal" pitchFamily="34" charset="-122"/>
                </a:rPr>
                <a:t>资格考试；</a:t>
              </a:r>
              <a:r>
                <a:rPr lang="en-US" altLang="zh-CN" sz="1600" dirty="0" smtClean="0">
                  <a:solidFill>
                    <a:schemeClr val="bg1"/>
                  </a:solidFill>
                  <a:latin typeface="思源黑体 CN Normal" pitchFamily="34" charset="-122"/>
                  <a:ea typeface="思源黑体 CN Normal" pitchFamily="34" charset="-122"/>
                </a:rPr>
                <a:t>16.9</a:t>
              </a:r>
              <a:r>
                <a:rPr lang="zh-CN" altLang="en-US" sz="1600" dirty="0" smtClean="0">
                  <a:solidFill>
                    <a:schemeClr val="bg1"/>
                  </a:solidFill>
                  <a:latin typeface="思源黑体 CN Normal" pitchFamily="34" charset="-122"/>
                  <a:ea typeface="思源黑体 CN Normal" pitchFamily="34" charset="-122"/>
                </a:rPr>
                <a:t>万套试卷，其中真题试卷</a:t>
              </a:r>
              <a:r>
                <a:rPr lang="en-US" altLang="zh-CN" sz="1600" dirty="0" smtClean="0">
                  <a:solidFill>
                    <a:schemeClr val="bg1"/>
                  </a:solidFill>
                  <a:latin typeface="思源黑体 CN Normal" pitchFamily="34" charset="-122"/>
                  <a:ea typeface="思源黑体 CN Normal" pitchFamily="34" charset="-122"/>
                </a:rPr>
                <a:t>2.45</a:t>
              </a:r>
              <a:r>
                <a:rPr lang="zh-CN" altLang="en-US" sz="1600" dirty="0" smtClean="0">
                  <a:solidFill>
                    <a:schemeClr val="bg1"/>
                  </a:solidFill>
                  <a:latin typeface="思源黑体 CN Normal" pitchFamily="34" charset="-122"/>
                  <a:ea typeface="思源黑体 CN Normal" pitchFamily="34" charset="-122"/>
                </a:rPr>
                <a:t>万套，小语种、大学生村官考试等，独有考试科目收录。</a:t>
              </a:r>
              <a:endParaRPr lang="zh-CN" altLang="en-US" sz="1600" dirty="0">
                <a:solidFill>
                  <a:schemeClr val="bg1"/>
                </a:solidFill>
                <a:latin typeface="思源黑体 CN Normal" pitchFamily="34" charset="-122"/>
                <a:ea typeface="思源黑体 CN Normal" pitchFamily="34" charset="-122"/>
              </a:endParaRPr>
            </a:p>
          </p:txBody>
        </p:sp>
      </p:grpSp>
      <p:sp>
        <p:nvSpPr>
          <p:cNvPr id="8" name="文本框 7"/>
          <p:cNvSpPr txBox="1"/>
          <p:nvPr/>
        </p:nvSpPr>
        <p:spPr>
          <a:xfrm>
            <a:off x="2399374" y="376631"/>
            <a:ext cx="5281885"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丰富多样的试题资源</a:t>
            </a:r>
            <a:endParaRPr kumimoji="1" lang="zh-CN" altLang="en-US" sz="4400" dirty="0">
              <a:solidFill>
                <a:srgbClr val="323232"/>
              </a:solidFill>
              <a:latin typeface="思源黑体 CN Heavy" pitchFamily="34" charset="-122"/>
              <a:ea typeface="思源黑体 CN Heavy" pitchFamily="34" charset="-122"/>
              <a:cs typeface="Arial Black"/>
            </a:endParaRPr>
          </a:p>
        </p:txBody>
      </p:sp>
      <p:grpSp>
        <p:nvGrpSpPr>
          <p:cNvPr id="7" name="组合 16"/>
          <p:cNvGrpSpPr/>
          <p:nvPr/>
        </p:nvGrpSpPr>
        <p:grpSpPr>
          <a:xfrm>
            <a:off x="727508" y="4750086"/>
            <a:ext cx="3438172" cy="2062269"/>
            <a:chOff x="727508" y="4750086"/>
            <a:chExt cx="3438172" cy="2062269"/>
          </a:xfrm>
        </p:grpSpPr>
        <p:sp>
          <p:nvSpPr>
            <p:cNvPr id="9" name="文本框 2"/>
            <p:cNvSpPr txBox="1"/>
            <p:nvPr/>
          </p:nvSpPr>
          <p:spPr>
            <a:xfrm>
              <a:off x="727508" y="4750086"/>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高校课程</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11" name="直线连接符 3"/>
            <p:cNvCxnSpPr/>
            <p:nvPr/>
          </p:nvCxnSpPr>
          <p:spPr>
            <a:xfrm>
              <a:off x="727508" y="5335008"/>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2" name="文本框 5"/>
            <p:cNvSpPr txBox="1"/>
            <p:nvPr/>
          </p:nvSpPr>
          <p:spPr>
            <a:xfrm>
              <a:off x="727508" y="5456188"/>
              <a:ext cx="3205992" cy="1356167"/>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新增了约</a:t>
              </a:r>
              <a:r>
                <a:rPr lang="en-US" altLang="zh-CN" sz="1600" dirty="0" smtClean="0">
                  <a:solidFill>
                    <a:schemeClr val="bg1"/>
                  </a:solidFill>
                  <a:latin typeface="思源黑体 CN Normal" pitchFamily="34" charset="-122"/>
                  <a:ea typeface="思源黑体 CN Normal" pitchFamily="34" charset="-122"/>
                </a:rPr>
                <a:t>90</a:t>
              </a:r>
              <a:r>
                <a:rPr lang="zh-CN" altLang="en-US" sz="1600" dirty="0" smtClean="0">
                  <a:solidFill>
                    <a:schemeClr val="bg1"/>
                  </a:solidFill>
                  <a:latin typeface="思源黑体 CN Normal" pitchFamily="34" charset="-122"/>
                  <a:ea typeface="思源黑体 CN Normal" pitchFamily="34" charset="-122"/>
                </a:rPr>
                <a:t>万道高校专业课程试题资源；涉及理、工、农、医、文、史、哲、法等高校大部分专业课程内容（兼顾本科</a:t>
              </a:r>
              <a:r>
                <a:rPr lang="en-US" altLang="zh-CN" sz="1600" dirty="0" smtClean="0">
                  <a:solidFill>
                    <a:schemeClr val="bg1"/>
                  </a:solidFill>
                  <a:latin typeface="思源黑体 CN Normal" pitchFamily="34" charset="-122"/>
                  <a:ea typeface="思源黑体 CN Normal" pitchFamily="34" charset="-122"/>
                </a:rPr>
                <a:t>&amp;</a:t>
              </a:r>
              <a:r>
                <a:rPr lang="zh-CN" altLang="en-US" sz="1600" dirty="0" smtClean="0">
                  <a:solidFill>
                    <a:schemeClr val="bg1"/>
                  </a:solidFill>
                  <a:latin typeface="思源黑体 CN Normal" pitchFamily="34" charset="-122"/>
                  <a:ea typeface="思源黑体 CN Normal" pitchFamily="34" charset="-122"/>
                </a:rPr>
                <a:t>专科）。</a:t>
              </a:r>
            </a:p>
          </p:txBody>
        </p:sp>
      </p:grpSp>
      <p:pic>
        <p:nvPicPr>
          <p:cNvPr id="14" name="Picture 2"/>
          <p:cNvPicPr>
            <a:picLocks noChangeAspect="1" noChangeArrowheads="1"/>
          </p:cNvPicPr>
          <p:nvPr/>
        </p:nvPicPr>
        <p:blipFill>
          <a:blip r:embed="rId3"/>
          <a:srcRect/>
          <a:stretch>
            <a:fillRect/>
          </a:stretch>
        </p:blipFill>
        <p:spPr bwMode="auto">
          <a:xfrm>
            <a:off x="4815885" y="2076030"/>
            <a:ext cx="4724056" cy="4781465"/>
          </a:xfrm>
          <a:prstGeom prst="rect">
            <a:avLst/>
          </a:prstGeom>
          <a:noFill/>
          <a:ln w="9525" algn="ctr">
            <a:noFill/>
            <a:miter lim="800000"/>
            <a:headEnd/>
            <a:tailEnd/>
          </a:ln>
        </p:spPr>
      </p:pic>
      <p:pic>
        <p:nvPicPr>
          <p:cNvPr id="15" name="Picture 3"/>
          <p:cNvPicPr>
            <a:picLocks noChangeAspect="1" noChangeArrowheads="1"/>
          </p:cNvPicPr>
          <p:nvPr/>
        </p:nvPicPr>
        <p:blipFill>
          <a:blip r:embed="rId4"/>
          <a:srcRect/>
          <a:stretch>
            <a:fillRect/>
          </a:stretch>
        </p:blipFill>
        <p:spPr bwMode="auto">
          <a:xfrm>
            <a:off x="4815885" y="2076030"/>
            <a:ext cx="4724056" cy="3416914"/>
          </a:xfrm>
          <a:prstGeom prst="rect">
            <a:avLst/>
          </a:prstGeom>
          <a:noFill/>
          <a:ln w="9525" algn="ctr">
            <a:noFill/>
            <a:miter lim="800000"/>
            <a:headEnd/>
            <a:tailEnd/>
          </a:ln>
        </p:spPr>
      </p:pic>
    </p:spTree>
    <p:extLst>
      <p:ext uri="{BB962C8B-B14F-4D97-AF65-F5344CB8AC3E}">
        <p14:creationId xmlns:p14="http://schemas.microsoft.com/office/powerpoint/2010/main" val="274067207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sp>
        <p:nvSpPr>
          <p:cNvPr id="8" name="文本框 7"/>
          <p:cNvSpPr txBox="1"/>
          <p:nvPr/>
        </p:nvSpPr>
        <p:spPr>
          <a:xfrm>
            <a:off x="2681502" y="376631"/>
            <a:ext cx="4717627"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灵活的移动端应用</a:t>
            </a:r>
          </a:p>
        </p:txBody>
      </p:sp>
      <p:sp>
        <p:nvSpPr>
          <p:cNvPr id="20" name="矩形 19"/>
          <p:cNvSpPr/>
          <p:nvPr/>
        </p:nvSpPr>
        <p:spPr>
          <a:xfrm>
            <a:off x="1464453" y="2731546"/>
            <a:ext cx="2275977" cy="662682"/>
          </a:xfrm>
          <a:prstGeom prst="rect">
            <a:avLst/>
          </a:prstGeom>
        </p:spPr>
        <p:txBody>
          <a:bodyPr wrap="square">
            <a:spAutoFit/>
          </a:bodyPr>
          <a:lstStyle/>
          <a:p>
            <a:pPr lvl="0" defTabSz="457200">
              <a:lnSpc>
                <a:spcPct val="130000"/>
              </a:lnSpc>
            </a:pPr>
            <a:r>
              <a:rPr lang="zh-CN" altLang="en-US" sz="1500" dirty="0" smtClean="0">
                <a:solidFill>
                  <a:srgbClr val="FFFFFF"/>
                </a:solidFill>
              </a:rPr>
              <a:t>离线题库</a:t>
            </a:r>
            <a:r>
              <a:rPr lang="en-US" altLang="zh-CN" sz="1500" dirty="0" smtClean="0">
                <a:solidFill>
                  <a:srgbClr val="FFFFFF"/>
                </a:solidFill>
              </a:rPr>
              <a:t>	</a:t>
            </a:r>
            <a:r>
              <a:rPr lang="zh-CN" altLang="en-US" sz="1500" dirty="0" smtClean="0">
                <a:solidFill>
                  <a:srgbClr val="FFFFFF"/>
                </a:solidFill>
              </a:rPr>
              <a:t>错题库</a:t>
            </a:r>
            <a:endParaRPr lang="en-US" altLang="zh-CN" sz="1500" dirty="0" smtClean="0">
              <a:solidFill>
                <a:srgbClr val="FFFFFF"/>
              </a:solidFill>
            </a:endParaRPr>
          </a:p>
          <a:p>
            <a:pPr lvl="0" defTabSz="457200">
              <a:lnSpc>
                <a:spcPct val="130000"/>
              </a:lnSpc>
            </a:pPr>
            <a:r>
              <a:rPr lang="zh-CN" altLang="en-US" sz="1500" dirty="0" smtClean="0">
                <a:solidFill>
                  <a:srgbClr val="FFFFFF"/>
                </a:solidFill>
              </a:rPr>
              <a:t>做题记录</a:t>
            </a:r>
            <a:r>
              <a:rPr lang="en-US" altLang="zh-CN" sz="1500" dirty="0" smtClean="0">
                <a:solidFill>
                  <a:srgbClr val="FFFFFF"/>
                </a:solidFill>
              </a:rPr>
              <a:t>	</a:t>
            </a:r>
            <a:r>
              <a:rPr lang="zh-CN" altLang="en-US" sz="1500" dirty="0" smtClean="0">
                <a:solidFill>
                  <a:srgbClr val="FFFFFF"/>
                </a:solidFill>
              </a:rPr>
              <a:t>每日一练</a:t>
            </a:r>
            <a:endParaRPr lang="zh-CN" altLang="en-US" sz="1500" dirty="0">
              <a:solidFill>
                <a:srgbClr val="FFFFFF"/>
              </a:solidFill>
              <a:latin typeface="Century Gothic"/>
              <a:ea typeface="微软雅黑"/>
            </a:endParaRPr>
          </a:p>
        </p:txBody>
      </p:sp>
      <p:sp>
        <p:nvSpPr>
          <p:cNvPr id="21" name="矩形 20"/>
          <p:cNvSpPr/>
          <p:nvPr/>
        </p:nvSpPr>
        <p:spPr>
          <a:xfrm>
            <a:off x="1464453" y="4224661"/>
            <a:ext cx="2275977" cy="662682"/>
          </a:xfrm>
          <a:prstGeom prst="rect">
            <a:avLst/>
          </a:prstGeom>
        </p:spPr>
        <p:txBody>
          <a:bodyPr wrap="square">
            <a:spAutoFit/>
          </a:bodyPr>
          <a:lstStyle/>
          <a:p>
            <a:pPr lvl="0" defTabSz="457200">
              <a:lnSpc>
                <a:spcPct val="130000"/>
              </a:lnSpc>
            </a:pPr>
            <a:r>
              <a:rPr lang="zh-CN" altLang="en-US" sz="1500" dirty="0" smtClean="0">
                <a:solidFill>
                  <a:srgbClr val="FFFFFF"/>
                </a:solidFill>
              </a:rPr>
              <a:t>练习模式</a:t>
            </a:r>
            <a:endParaRPr lang="en-US" altLang="zh-CN" sz="1500" dirty="0" smtClean="0">
              <a:solidFill>
                <a:srgbClr val="FFFFFF"/>
              </a:solidFill>
            </a:endParaRPr>
          </a:p>
          <a:p>
            <a:pPr lvl="0" defTabSz="457200">
              <a:lnSpc>
                <a:spcPct val="130000"/>
              </a:lnSpc>
            </a:pPr>
            <a:r>
              <a:rPr lang="zh-CN" altLang="en-US" sz="1500" dirty="0" smtClean="0">
                <a:solidFill>
                  <a:srgbClr val="FFFFFF"/>
                </a:solidFill>
              </a:rPr>
              <a:t>考试模式</a:t>
            </a:r>
            <a:endParaRPr lang="zh-CN" altLang="en-US" sz="1500" dirty="0">
              <a:solidFill>
                <a:srgbClr val="FFFFFF"/>
              </a:solidFill>
              <a:latin typeface="Century Gothic"/>
              <a:ea typeface="微软雅黑"/>
            </a:endParaRPr>
          </a:p>
        </p:txBody>
      </p:sp>
      <p:sp>
        <p:nvSpPr>
          <p:cNvPr id="22" name="椭圆 21"/>
          <p:cNvSpPr/>
          <p:nvPr/>
        </p:nvSpPr>
        <p:spPr>
          <a:xfrm>
            <a:off x="958281" y="2312667"/>
            <a:ext cx="349697" cy="3496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rPr>
              <a:t>1</a:t>
            </a:r>
            <a:endParaRPr lang="zh-CN" altLang="en-US" sz="1600" b="1" dirty="0">
              <a:solidFill>
                <a:srgbClr val="FFFFFF"/>
              </a:solidFill>
            </a:endParaRPr>
          </a:p>
        </p:txBody>
      </p:sp>
      <p:sp>
        <p:nvSpPr>
          <p:cNvPr id="23" name="文本框 4"/>
          <p:cNvSpPr txBox="1"/>
          <p:nvPr/>
        </p:nvSpPr>
        <p:spPr>
          <a:xfrm>
            <a:off x="1464453" y="2231010"/>
            <a:ext cx="1415772" cy="461665"/>
          </a:xfrm>
          <a:prstGeom prst="rect">
            <a:avLst/>
          </a:prstGeom>
          <a:noFill/>
        </p:spPr>
        <p:txBody>
          <a:bodyPr wrap="none" rtlCol="0">
            <a:spAutoFit/>
          </a:bodyPr>
          <a:lstStyle/>
          <a:p>
            <a:r>
              <a:rPr lang="zh-CN" altLang="en-US" sz="2400" b="1" dirty="0" smtClean="0">
                <a:solidFill>
                  <a:srgbClr val="FFFFFF"/>
                </a:solidFill>
              </a:rPr>
              <a:t>多项功能</a:t>
            </a:r>
            <a:endParaRPr lang="zh-CN" altLang="en-US" sz="2400" b="1" dirty="0">
              <a:solidFill>
                <a:srgbClr val="FFFFFF"/>
              </a:solidFill>
            </a:endParaRPr>
          </a:p>
        </p:txBody>
      </p:sp>
      <p:sp>
        <p:nvSpPr>
          <p:cNvPr id="24" name="椭圆 23"/>
          <p:cNvSpPr/>
          <p:nvPr/>
        </p:nvSpPr>
        <p:spPr>
          <a:xfrm>
            <a:off x="958281" y="3805782"/>
            <a:ext cx="349697" cy="34969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rgbClr val="FFFFFF"/>
                </a:solidFill>
              </a:rPr>
              <a:t>2</a:t>
            </a:r>
            <a:endParaRPr lang="zh-CN" altLang="en-US" sz="1600" b="1" dirty="0">
              <a:solidFill>
                <a:srgbClr val="FFFFFF"/>
              </a:solidFill>
            </a:endParaRPr>
          </a:p>
        </p:txBody>
      </p:sp>
      <p:sp>
        <p:nvSpPr>
          <p:cNvPr id="25" name="文本框 9"/>
          <p:cNvSpPr txBox="1"/>
          <p:nvPr/>
        </p:nvSpPr>
        <p:spPr>
          <a:xfrm>
            <a:off x="1464453" y="3724125"/>
            <a:ext cx="1415772" cy="461665"/>
          </a:xfrm>
          <a:prstGeom prst="rect">
            <a:avLst/>
          </a:prstGeom>
          <a:noFill/>
        </p:spPr>
        <p:txBody>
          <a:bodyPr wrap="none" rtlCol="0">
            <a:spAutoFit/>
          </a:bodyPr>
          <a:lstStyle/>
          <a:p>
            <a:r>
              <a:rPr lang="zh-CN" altLang="en-US" sz="2400" b="1" dirty="0" smtClean="0">
                <a:solidFill>
                  <a:srgbClr val="FFFFFF"/>
                </a:solidFill>
              </a:rPr>
              <a:t>多种模式</a:t>
            </a:r>
            <a:endParaRPr lang="zh-CN" altLang="en-US" sz="2400" b="1" dirty="0">
              <a:solidFill>
                <a:srgbClr val="FFFFFF"/>
              </a:solidFill>
            </a:endParaRPr>
          </a:p>
        </p:txBody>
      </p:sp>
      <p:sp>
        <p:nvSpPr>
          <p:cNvPr id="26" name="椭圆 25"/>
          <p:cNvSpPr/>
          <p:nvPr/>
        </p:nvSpPr>
        <p:spPr>
          <a:xfrm>
            <a:off x="958281" y="5298897"/>
            <a:ext cx="349697" cy="34969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solidFill>
                  <a:srgbClr val="FFFFFF"/>
                </a:solidFill>
              </a:rPr>
              <a:t>3</a:t>
            </a:r>
            <a:endParaRPr lang="zh-CN" altLang="en-US" sz="1600" b="1" dirty="0">
              <a:solidFill>
                <a:srgbClr val="FFFFFF"/>
              </a:solidFill>
            </a:endParaRPr>
          </a:p>
        </p:txBody>
      </p:sp>
      <p:sp>
        <p:nvSpPr>
          <p:cNvPr id="27" name="文本框 14"/>
          <p:cNvSpPr txBox="1"/>
          <p:nvPr/>
        </p:nvSpPr>
        <p:spPr>
          <a:xfrm>
            <a:off x="1464453" y="5217240"/>
            <a:ext cx="1723549" cy="461665"/>
          </a:xfrm>
          <a:prstGeom prst="rect">
            <a:avLst/>
          </a:prstGeom>
          <a:noFill/>
        </p:spPr>
        <p:txBody>
          <a:bodyPr wrap="none" rtlCol="0">
            <a:spAutoFit/>
          </a:bodyPr>
          <a:lstStyle/>
          <a:p>
            <a:r>
              <a:rPr lang="zh-CN" altLang="en-US" sz="2400" b="1" dirty="0" smtClean="0">
                <a:solidFill>
                  <a:srgbClr val="FFFFFF"/>
                </a:solidFill>
              </a:rPr>
              <a:t>个性化应用</a:t>
            </a:r>
            <a:endParaRPr lang="zh-CN" altLang="en-US" sz="2400" b="1" dirty="0">
              <a:solidFill>
                <a:srgbClr val="FFFFFF"/>
              </a:solidFill>
            </a:endParaRPr>
          </a:p>
        </p:txBody>
      </p:sp>
      <p:sp>
        <p:nvSpPr>
          <p:cNvPr id="28" name="矩形 27"/>
          <p:cNvSpPr/>
          <p:nvPr/>
        </p:nvSpPr>
        <p:spPr>
          <a:xfrm>
            <a:off x="1464453" y="5717776"/>
            <a:ext cx="2275977" cy="992579"/>
          </a:xfrm>
          <a:prstGeom prst="rect">
            <a:avLst/>
          </a:prstGeom>
        </p:spPr>
        <p:txBody>
          <a:bodyPr wrap="square">
            <a:spAutoFit/>
          </a:bodyPr>
          <a:lstStyle/>
          <a:p>
            <a:pPr lvl="0" defTabSz="457200">
              <a:lnSpc>
                <a:spcPct val="130000"/>
              </a:lnSpc>
            </a:pPr>
            <a:r>
              <a:rPr lang="zh-CN" altLang="en-US" sz="1500" dirty="0" smtClean="0">
                <a:solidFill>
                  <a:srgbClr val="FFFFFF"/>
                </a:solidFill>
              </a:rPr>
              <a:t>收藏试题</a:t>
            </a:r>
            <a:endParaRPr lang="en-US" altLang="zh-CN" sz="1500" dirty="0" smtClean="0">
              <a:solidFill>
                <a:srgbClr val="FFFFFF"/>
              </a:solidFill>
            </a:endParaRPr>
          </a:p>
          <a:p>
            <a:pPr lvl="0" defTabSz="457200">
              <a:lnSpc>
                <a:spcPct val="130000"/>
              </a:lnSpc>
            </a:pPr>
            <a:r>
              <a:rPr lang="zh-CN" altLang="en-US" sz="1500" dirty="0" smtClean="0">
                <a:solidFill>
                  <a:srgbClr val="FFFFFF"/>
                </a:solidFill>
              </a:rPr>
              <a:t>收藏试卷</a:t>
            </a:r>
            <a:endParaRPr lang="en-US" altLang="zh-CN" sz="1500" dirty="0" smtClean="0">
              <a:solidFill>
                <a:srgbClr val="FFFFFF"/>
              </a:solidFill>
            </a:endParaRPr>
          </a:p>
          <a:p>
            <a:pPr lvl="0" defTabSz="457200">
              <a:lnSpc>
                <a:spcPct val="130000"/>
              </a:lnSpc>
            </a:pPr>
            <a:r>
              <a:rPr lang="zh-CN" altLang="en-US" sz="1500" dirty="0" smtClean="0">
                <a:solidFill>
                  <a:srgbClr val="FFFFFF"/>
                </a:solidFill>
              </a:rPr>
              <a:t>我的练习</a:t>
            </a:r>
            <a:endParaRPr lang="zh-CN" altLang="en-US" sz="1500" dirty="0">
              <a:solidFill>
                <a:srgbClr val="FFFFFF"/>
              </a:solidFill>
              <a:latin typeface="Century Gothic"/>
              <a:ea typeface="微软雅黑"/>
            </a:endParaRPr>
          </a:p>
        </p:txBody>
      </p:sp>
      <p:pic>
        <p:nvPicPr>
          <p:cNvPr id="1027" name="Picture 3" descr="E:\工作网盘\维普\市场部\PPT2015\考试移动.png"/>
          <p:cNvPicPr>
            <a:picLocks noChangeAspect="1" noChangeArrowheads="1"/>
          </p:cNvPicPr>
          <p:nvPr/>
        </p:nvPicPr>
        <p:blipFill>
          <a:blip r:embed="rId3"/>
          <a:srcRect/>
          <a:stretch>
            <a:fillRect/>
          </a:stretch>
        </p:blipFill>
        <p:spPr bwMode="auto">
          <a:xfrm>
            <a:off x="3740430" y="1910526"/>
            <a:ext cx="6133200" cy="5076503"/>
          </a:xfrm>
          <a:prstGeom prst="rect">
            <a:avLst/>
          </a:prstGeom>
          <a:noFill/>
        </p:spPr>
      </p:pic>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732658" y="2590064"/>
            <a:ext cx="6806306" cy="2215091"/>
          </a:xfrm>
          <a:prstGeom prst="roundRect">
            <a:avLst>
              <a:gd name="adj" fmla="val 4443"/>
            </a:avLst>
          </a:prstGeom>
          <a:gradFill flip="none" rotWithShape="1">
            <a:gsLst>
              <a:gs pos="0">
                <a:schemeClr val="bg2">
                  <a:lumMod val="75000"/>
                </a:schemeClr>
              </a:gs>
              <a:gs pos="100000">
                <a:schemeClr val="tx2"/>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p>
        </p:txBody>
      </p:sp>
      <p:sp>
        <p:nvSpPr>
          <p:cNvPr id="19" name="文本框 11"/>
          <p:cNvSpPr txBox="1"/>
          <p:nvPr/>
        </p:nvSpPr>
        <p:spPr>
          <a:xfrm>
            <a:off x="1897064" y="3185052"/>
            <a:ext cx="3281336" cy="1025114"/>
          </a:xfrm>
          <a:prstGeom prst="rect">
            <a:avLst/>
          </a:prstGeom>
          <a:noFill/>
        </p:spPr>
        <p:txBody>
          <a:bodyPr wrap="none" lIns="100801" tIns="50400" rIns="100801" bIns="50400" rtlCol="0" anchor="ctr">
            <a:spAutoFit/>
          </a:bodyPr>
          <a:lstStyle/>
          <a:p>
            <a:pPr lvl="0"/>
            <a:r>
              <a:rPr kumimoji="1" lang="zh-CN" altLang="en-US" sz="6000" b="1" dirty="0" smtClean="0">
                <a:solidFill>
                  <a:schemeClr val="bg1"/>
                </a:solidFill>
                <a:cs typeface="Arial Black"/>
              </a:rPr>
              <a:t>操作流程</a:t>
            </a:r>
          </a:p>
        </p:txBody>
      </p:sp>
      <p:grpSp>
        <p:nvGrpSpPr>
          <p:cNvPr id="2" name="组 15"/>
          <p:cNvGrpSpPr/>
          <p:nvPr/>
        </p:nvGrpSpPr>
        <p:grpSpPr>
          <a:xfrm>
            <a:off x="6236562" y="2122762"/>
            <a:ext cx="3692340" cy="3183677"/>
            <a:chOff x="3526224" y="377547"/>
            <a:chExt cx="4837407" cy="4170175"/>
          </a:xfrm>
        </p:grpSpPr>
        <p:sp>
          <p:nvSpPr>
            <p:cNvPr id="23" name="六边形 22"/>
            <p:cNvSpPr/>
            <p:nvPr/>
          </p:nvSpPr>
          <p:spPr>
            <a:xfrm rot="1799508">
              <a:off x="3526224" y="377547"/>
              <a:ext cx="4837407" cy="4170175"/>
            </a:xfrm>
            <a:prstGeom prst="hexagon">
              <a:avLst>
                <a:gd name="adj" fmla="val 28919"/>
                <a:gd name="vf" fmla="val 115470"/>
              </a:avLst>
            </a:prstGeom>
            <a:noFill/>
            <a:ln>
              <a:solidFill>
                <a:schemeClr val="accent2">
                  <a:lumMod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4" name="六边形 23"/>
            <p:cNvSpPr/>
            <p:nvPr/>
          </p:nvSpPr>
          <p:spPr>
            <a:xfrm rot="1799508">
              <a:off x="3596409" y="438050"/>
              <a:ext cx="4697036" cy="4049168"/>
            </a:xfrm>
            <a:prstGeom prst="hexagon">
              <a:avLst>
                <a:gd name="adj" fmla="val 28919"/>
                <a:gd name="vf" fmla="val 11547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5" name="六边形 24"/>
            <p:cNvSpPr/>
            <p:nvPr/>
          </p:nvSpPr>
          <p:spPr>
            <a:xfrm rot="1799508">
              <a:off x="3772355" y="589730"/>
              <a:ext cx="4345141" cy="3745810"/>
            </a:xfrm>
            <a:prstGeom prst="hexagon">
              <a:avLst>
                <a:gd name="adj" fmla="val 28919"/>
                <a:gd name="vf" fmla="val 115470"/>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grpSp>
    </p:spTree>
    <p:extLst>
      <p:ext uri="{BB962C8B-B14F-4D97-AF65-F5344CB8AC3E}">
        <p14:creationId xmlns:p14="http://schemas.microsoft.com/office/powerpoint/2010/main" val="19108261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0080625" cy="14001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0801" tIns="50400" rIns="100801" bIns="50400" rtlCol="0" anchor="ctr"/>
          <a:lstStyle/>
          <a:p>
            <a:pPr algn="ctr"/>
            <a:endParaRPr kumimoji="1" lang="zh-CN" altLang="en-US">
              <a:solidFill>
                <a:prstClr val="white"/>
              </a:solidFill>
              <a:latin typeface="Calibri"/>
              <a:ea typeface="宋体"/>
            </a:endParaRPr>
          </a:p>
        </p:txBody>
      </p:sp>
      <p:grpSp>
        <p:nvGrpSpPr>
          <p:cNvPr id="5" name="组合 15"/>
          <p:cNvGrpSpPr/>
          <p:nvPr/>
        </p:nvGrpSpPr>
        <p:grpSpPr>
          <a:xfrm>
            <a:off x="921571" y="1819347"/>
            <a:ext cx="3438172" cy="2408325"/>
            <a:chOff x="423573" y="1816100"/>
            <a:chExt cx="3438172" cy="2408325"/>
          </a:xfrm>
        </p:grpSpPr>
        <p:sp>
          <p:nvSpPr>
            <p:cNvPr id="3"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介绍</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4" name="直线连接符 3"/>
            <p:cNvCxnSpPr/>
            <p:nvPr/>
          </p:nvCxnSpPr>
          <p:spPr>
            <a:xfrm>
              <a:off x="423573" y="2401022"/>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文本框 5"/>
            <p:cNvSpPr txBox="1"/>
            <p:nvPr/>
          </p:nvSpPr>
          <p:spPr>
            <a:xfrm>
              <a:off x="423573" y="2522202"/>
              <a:ext cx="3438172" cy="1702223"/>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“职业资格考试”模块是以各种资格考试或从业执业考试为主要内容的真题试卷和模拟试卷，是目前国内职业资格考试试卷收藏最多最全的数据库平台。</a:t>
              </a:r>
              <a:endParaRPr lang="zh-CN" altLang="en-US" sz="1600" dirty="0">
                <a:solidFill>
                  <a:schemeClr val="bg1"/>
                </a:solidFill>
                <a:latin typeface="思源黑体 CN Normal" pitchFamily="34" charset="-122"/>
                <a:ea typeface="思源黑体 CN Normal" pitchFamily="34" charset="-122"/>
              </a:endParaRPr>
            </a:p>
          </p:txBody>
        </p:sp>
      </p:grpSp>
      <p:sp>
        <p:nvSpPr>
          <p:cNvPr id="8" name="文本框 7"/>
          <p:cNvSpPr txBox="1"/>
          <p:nvPr/>
        </p:nvSpPr>
        <p:spPr>
          <a:xfrm>
            <a:off x="3245760" y="376631"/>
            <a:ext cx="3589114" cy="778893"/>
          </a:xfrm>
          <a:prstGeom prst="rect">
            <a:avLst/>
          </a:prstGeom>
          <a:noFill/>
        </p:spPr>
        <p:txBody>
          <a:bodyPr wrap="none" lIns="100801" tIns="50400" rIns="100801" bIns="50400" rtlCol="0">
            <a:spAutoFit/>
          </a:bodyPr>
          <a:lstStyle/>
          <a:p>
            <a:pPr algn="ctr"/>
            <a:r>
              <a:rPr kumimoji="1" lang="zh-CN" altLang="en-US" sz="4400" dirty="0" smtClean="0">
                <a:solidFill>
                  <a:srgbClr val="323232"/>
                </a:solidFill>
                <a:latin typeface="思源黑体 CN Heavy" pitchFamily="34" charset="-122"/>
                <a:ea typeface="思源黑体 CN Heavy" pitchFamily="34" charset="-122"/>
                <a:cs typeface="Arial Black"/>
              </a:rPr>
              <a:t>职业资格考试</a:t>
            </a:r>
            <a:endParaRPr kumimoji="1" lang="zh-CN" altLang="en-US" sz="4400" dirty="0">
              <a:solidFill>
                <a:srgbClr val="323232"/>
              </a:solidFill>
              <a:latin typeface="思源黑体 CN Heavy" pitchFamily="34" charset="-122"/>
              <a:ea typeface="思源黑体 CN Heavy" pitchFamily="34" charset="-122"/>
              <a:cs typeface="Arial Black"/>
            </a:endParaRPr>
          </a:p>
        </p:txBody>
      </p:sp>
      <p:pic>
        <p:nvPicPr>
          <p:cNvPr id="14" name="Picture 2"/>
          <p:cNvPicPr>
            <a:picLocks noChangeAspect="1" noChangeArrowheads="1"/>
          </p:cNvPicPr>
          <p:nvPr/>
        </p:nvPicPr>
        <p:blipFill>
          <a:blip r:embed="rId3"/>
          <a:srcRect/>
          <a:stretch>
            <a:fillRect/>
          </a:stretch>
        </p:blipFill>
        <p:spPr bwMode="auto">
          <a:xfrm>
            <a:off x="5129965" y="2047948"/>
            <a:ext cx="4545100" cy="5132900"/>
          </a:xfrm>
          <a:prstGeom prst="rect">
            <a:avLst/>
          </a:prstGeom>
          <a:noFill/>
          <a:ln w="9525" algn="ctr">
            <a:noFill/>
            <a:miter lim="800000"/>
            <a:headEnd/>
            <a:tailEnd/>
          </a:ln>
          <a:effectLst/>
        </p:spPr>
      </p:pic>
      <p:grpSp>
        <p:nvGrpSpPr>
          <p:cNvPr id="15" name="组合 15"/>
          <p:cNvGrpSpPr/>
          <p:nvPr/>
        </p:nvGrpSpPr>
        <p:grpSpPr>
          <a:xfrm>
            <a:off x="921571" y="5070451"/>
            <a:ext cx="3438172" cy="1768149"/>
            <a:chOff x="423573" y="1816100"/>
            <a:chExt cx="3438172" cy="1768149"/>
          </a:xfrm>
        </p:grpSpPr>
        <p:sp>
          <p:nvSpPr>
            <p:cNvPr id="18" name="文本框 2"/>
            <p:cNvSpPr txBox="1"/>
            <p:nvPr/>
          </p:nvSpPr>
          <p:spPr>
            <a:xfrm>
              <a:off x="423573" y="1816100"/>
              <a:ext cx="3438172" cy="501894"/>
            </a:xfrm>
            <a:prstGeom prst="rect">
              <a:avLst/>
            </a:prstGeom>
            <a:noFill/>
          </p:spPr>
          <p:txBody>
            <a:bodyPr wrap="square" lIns="100801" tIns="50400" rIns="100801" bIns="50400" rtlCol="0">
              <a:spAutoFit/>
            </a:bodyPr>
            <a:lstStyle/>
            <a:p>
              <a:r>
                <a:rPr kumimoji="1" lang="zh-CN" altLang="en-US" sz="2600" dirty="0" smtClean="0">
                  <a:solidFill>
                    <a:srgbClr val="61B02A"/>
                  </a:solidFill>
                  <a:latin typeface="思源黑体 CN Medium" pitchFamily="34" charset="-122"/>
                  <a:ea typeface="思源黑体 CN Medium" pitchFamily="34" charset="-122"/>
                  <a:cs typeface="Arial Black"/>
                </a:rPr>
                <a:t>试卷类别</a:t>
              </a:r>
              <a:endParaRPr kumimoji="1" lang="zh-CN" altLang="en-US" sz="2600" dirty="0">
                <a:solidFill>
                  <a:srgbClr val="61B02A"/>
                </a:solidFill>
                <a:latin typeface="思源黑体 CN Medium" pitchFamily="34" charset="-122"/>
                <a:ea typeface="思源黑体 CN Medium" pitchFamily="34" charset="-122"/>
                <a:cs typeface="Arial Black"/>
              </a:endParaRPr>
            </a:p>
          </p:txBody>
        </p:sp>
        <p:cxnSp>
          <p:nvCxnSpPr>
            <p:cNvPr id="19" name="直线连接符 3"/>
            <p:cNvCxnSpPr/>
            <p:nvPr/>
          </p:nvCxnSpPr>
          <p:spPr>
            <a:xfrm>
              <a:off x="423573" y="2401022"/>
              <a:ext cx="3387379"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0" name="文本框 5"/>
            <p:cNvSpPr txBox="1"/>
            <p:nvPr/>
          </p:nvSpPr>
          <p:spPr>
            <a:xfrm>
              <a:off x="423573" y="2522202"/>
              <a:ext cx="3438172" cy="1062047"/>
            </a:xfrm>
            <a:prstGeom prst="rect">
              <a:avLst/>
            </a:prstGeom>
            <a:noFill/>
          </p:spPr>
          <p:txBody>
            <a:bodyPr wrap="square" lIns="100801" tIns="50400" rIns="100801" bIns="50400" rtlCol="0">
              <a:spAutoFit/>
            </a:bodyPr>
            <a:lstStyle/>
            <a:p>
              <a:pPr>
                <a:lnSpc>
                  <a:spcPct val="130000"/>
                </a:lnSpc>
              </a:pPr>
              <a:r>
                <a:rPr lang="zh-CN" altLang="en-US" sz="1600" dirty="0" smtClean="0">
                  <a:solidFill>
                    <a:schemeClr val="bg1"/>
                  </a:solidFill>
                  <a:latin typeface="思源黑体 CN Normal" pitchFamily="34" charset="-122"/>
                  <a:ea typeface="思源黑体 CN Normal" pitchFamily="34" charset="-122"/>
                </a:rPr>
                <a:t>试卷分为公务员、执业资格、工程、法律、语言、计算机、经济、医学、研究生、综合等十大类。</a:t>
              </a:r>
            </a:p>
          </p:txBody>
        </p:sp>
      </p:grpSp>
    </p:spTree>
    <p:extLst>
      <p:ext uri="{BB962C8B-B14F-4D97-AF65-F5344CB8AC3E}">
        <p14:creationId xmlns:p14="http://schemas.microsoft.com/office/powerpoint/2010/main" val="2740672072"/>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自定义 5">
      <a:dk1>
        <a:sysClr val="windowText" lastClr="000000"/>
      </a:dk1>
      <a:lt1>
        <a:sysClr val="window" lastClr="FFFFFF"/>
      </a:lt1>
      <a:dk2>
        <a:srgbClr val="61B02A"/>
      </a:dk2>
      <a:lt2>
        <a:srgbClr val="25806E"/>
      </a:lt2>
      <a:accent1>
        <a:srgbClr val="323232"/>
      </a:accent1>
      <a:accent2>
        <a:srgbClr val="949492"/>
      </a:accent2>
      <a:accent3>
        <a:srgbClr val="9BBB59"/>
      </a:accent3>
      <a:accent4>
        <a:srgbClr val="8064A2"/>
      </a:accent4>
      <a:accent5>
        <a:srgbClr val="4BACC6"/>
      </a:accent5>
      <a:accent6>
        <a:srgbClr val="F79646"/>
      </a:accent6>
      <a:hlink>
        <a:srgbClr val="0000FF"/>
      </a:hlink>
      <a:folHlink>
        <a:srgbClr val="800080"/>
      </a:folHlink>
    </a:clrScheme>
    <a:fontScheme name="奥斯汀">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http://schemas.microsoft.com/office/infopath/2007/PartnerControls"/>
    <ds:schemaRef ds:uri="http://schemas.microsoft.com/sharepoint/v3/field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1034</TotalTime>
  <Words>852</Words>
  <Application>Microsoft Office PowerPoint</Application>
  <PresentationFormat>自定义</PresentationFormat>
  <Paragraphs>126</Paragraphs>
  <Slides>24</Slides>
  <Notes>20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24</vt:i4>
      </vt:variant>
    </vt:vector>
  </HeadingPairs>
  <TitlesOfParts>
    <vt:vector size="34" baseType="lpstr">
      <vt:lpstr>微软雅黑</vt:lpstr>
      <vt:lpstr>思源黑体 CN Heavy</vt:lpstr>
      <vt:lpstr>Arial Black</vt:lpstr>
      <vt:lpstr>宋体</vt:lpstr>
      <vt:lpstr>Calibri</vt:lpstr>
      <vt:lpstr>Century Gothic</vt:lpstr>
      <vt:lpstr>思源黑体 CN Medium</vt:lpstr>
      <vt:lpstr>Arial</vt:lpstr>
      <vt:lpstr>思源黑体 CN Normal</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Office PLUS</dc:creator>
  <cp:lastModifiedBy>Administrator</cp:lastModifiedBy>
  <cp:revision>185</cp:revision>
  <dcterms:created xsi:type="dcterms:W3CDTF">2010-04-12T23:12:02Z</dcterms:created>
  <dcterms:modified xsi:type="dcterms:W3CDTF">2018-08-20T07:40:57Z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