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2.xml" ContentType="application/vnd.openxmlformats-officedocument.themeOverride+xml"/>
  <Override PartName="/ppt/notesSlides/notesSlide44.xml" ContentType="application/vnd.openxmlformats-officedocument.presentationml.notesSlide+xml"/>
  <Override PartName="/ppt/theme/themeOverride3.xml" ContentType="application/vnd.openxmlformats-officedocument.themeOverride+xml"/>
  <Override PartName="/ppt/notesSlides/notesSlide45.xml" ContentType="application/vnd.openxmlformats-officedocument.presentationml.notesSlide+xml"/>
  <Override PartName="/ppt/theme/themeOverride4.xml" ContentType="application/vnd.openxmlformats-officedocument.themeOverride+xml"/>
  <Override PartName="/ppt/notesSlides/notesSlide46.xml" ContentType="application/vnd.openxmlformats-officedocument.presentationml.notesSlide+xml"/>
  <Override PartName="/ppt/theme/themeOverride5.xml" ContentType="application/vnd.openxmlformats-officedocument.themeOverride+xml"/>
  <Override PartName="/ppt/notesSlides/notesSlide47.xml" ContentType="application/vnd.openxmlformats-officedocument.presentationml.notesSlide+xml"/>
  <Override PartName="/ppt/theme/themeOverride6.xml" ContentType="application/vnd.openxmlformats-officedocument.themeOverride+xml"/>
  <Override PartName="/ppt/notesSlides/notesSlide48.xml" ContentType="application/vnd.openxmlformats-officedocument.presentationml.notesSlide+xml"/>
  <Override PartName="/ppt/theme/themeOverride7.xml" ContentType="application/vnd.openxmlformats-officedocument.themeOverride+xml"/>
  <Override PartName="/ppt/notesSlides/notesSlide49.xml" ContentType="application/vnd.openxmlformats-officedocument.presentationml.notesSlide+xml"/>
  <Override PartName="/ppt/theme/themeOverride8.xml" ContentType="application/vnd.openxmlformats-officedocument.themeOverride+xml"/>
  <Override PartName="/ppt/notesSlides/notesSlide50.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692" r:id="rId3"/>
    <p:sldMasterId id="2147483704" r:id="rId4"/>
  </p:sldMasterIdLst>
  <p:notesMasterIdLst>
    <p:notesMasterId r:id="rId68"/>
  </p:notesMasterIdLst>
  <p:sldIdLst>
    <p:sldId id="377" r:id="rId5"/>
    <p:sldId id="773" r:id="rId6"/>
    <p:sldId id="774" r:id="rId7"/>
    <p:sldId id="775" r:id="rId8"/>
    <p:sldId id="727" r:id="rId9"/>
    <p:sldId id="257" r:id="rId10"/>
    <p:sldId id="566" r:id="rId11"/>
    <p:sldId id="675" r:id="rId12"/>
    <p:sldId id="557" r:id="rId13"/>
    <p:sldId id="558" r:id="rId14"/>
    <p:sldId id="559" r:id="rId15"/>
    <p:sldId id="560" r:id="rId16"/>
    <p:sldId id="754" r:id="rId17"/>
    <p:sldId id="563" r:id="rId18"/>
    <p:sldId id="565" r:id="rId19"/>
    <p:sldId id="571" r:id="rId20"/>
    <p:sldId id="572" r:id="rId21"/>
    <p:sldId id="539" r:id="rId22"/>
    <p:sldId id="574" r:id="rId23"/>
    <p:sldId id="575" r:id="rId24"/>
    <p:sldId id="576" r:id="rId25"/>
    <p:sldId id="577" r:id="rId26"/>
    <p:sldId id="578" r:id="rId27"/>
    <p:sldId id="293" r:id="rId28"/>
    <p:sldId id="289" r:id="rId29"/>
    <p:sldId id="586" r:id="rId30"/>
    <p:sldId id="636" r:id="rId31"/>
    <p:sldId id="666" r:id="rId32"/>
    <p:sldId id="702" r:id="rId33"/>
    <p:sldId id="639" r:id="rId34"/>
    <p:sldId id="640" r:id="rId35"/>
    <p:sldId id="641" r:id="rId36"/>
    <p:sldId id="593" r:id="rId37"/>
    <p:sldId id="594" r:id="rId38"/>
    <p:sldId id="757" r:id="rId39"/>
    <p:sldId id="776" r:id="rId40"/>
    <p:sldId id="756" r:id="rId41"/>
    <p:sldId id="598" r:id="rId42"/>
    <p:sldId id="599" r:id="rId43"/>
    <p:sldId id="600" r:id="rId44"/>
    <p:sldId id="601" r:id="rId45"/>
    <p:sldId id="668" r:id="rId46"/>
    <p:sldId id="669" r:id="rId47"/>
    <p:sldId id="670" r:id="rId48"/>
    <p:sldId id="671" r:id="rId49"/>
    <p:sldId id="672" r:id="rId50"/>
    <p:sldId id="317" r:id="rId51"/>
    <p:sldId id="642" r:id="rId52"/>
    <p:sldId id="765" r:id="rId53"/>
    <p:sldId id="643" r:id="rId54"/>
    <p:sldId id="704" r:id="rId55"/>
    <p:sldId id="705" r:id="rId56"/>
    <p:sldId id="706" r:id="rId57"/>
    <p:sldId id="707" r:id="rId58"/>
    <p:sldId id="708" r:id="rId59"/>
    <p:sldId id="709" r:id="rId60"/>
    <p:sldId id="766" r:id="rId61"/>
    <p:sldId id="762" r:id="rId62"/>
    <p:sldId id="763" r:id="rId63"/>
    <p:sldId id="764" r:id="rId64"/>
    <p:sldId id="777" r:id="rId65"/>
    <p:sldId id="332" r:id="rId66"/>
    <p:sldId id="266" r:id="rId6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6A737A"/>
    <a:srgbClr val="858D92"/>
    <a:srgbClr val="848C90"/>
    <a:srgbClr val="F6CCCA"/>
    <a:srgbClr val="F1F1F1"/>
    <a:srgbClr val="FFFFFF"/>
    <a:srgbClr val="FFC7C3"/>
    <a:srgbClr val="F7928D"/>
    <a:srgbClr val="F16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5494" autoAdjust="0"/>
  </p:normalViewPr>
  <p:slideViewPr>
    <p:cSldViewPr snapToGrid="0">
      <p:cViewPr varScale="1">
        <p:scale>
          <a:sx n="87" d="100"/>
          <a:sy n="87" d="100"/>
        </p:scale>
        <p:origin x="11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31150A8-E787-43F2-94F2-85145AFE201A}" type="datetimeFigureOut">
              <a:rPr lang="zh-CN" altLang="en-US"/>
              <a:pPr>
                <a:defRPr/>
              </a:pPr>
              <a:t>2018/8/20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3291DF7-FAB8-49D3-8B1D-D226CFDE3AA0}" type="slidenum">
              <a:rPr lang="zh-CN" altLang="en-US"/>
              <a:pPr>
                <a:defRPr/>
              </a:pPr>
              <a:t>‹#›</a:t>
            </a:fld>
            <a:endParaRPr lang="zh-CN" altLang="en-US"/>
          </a:p>
        </p:txBody>
      </p:sp>
    </p:spTree>
    <p:extLst>
      <p:ext uri="{BB962C8B-B14F-4D97-AF65-F5344CB8AC3E}">
        <p14:creationId xmlns:p14="http://schemas.microsoft.com/office/powerpoint/2010/main" val="3406295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291DF7-FAB8-49D3-8B1D-D226CFDE3AA0}" type="slidenum">
              <a:rPr lang="zh-CN" altLang="en-US" smtClean="0"/>
              <a:pPr>
                <a:defRPr/>
              </a:pPr>
              <a:t>1</a:t>
            </a:fld>
            <a:endParaRPr lang="zh-CN" altLang="en-US"/>
          </a:p>
        </p:txBody>
      </p:sp>
    </p:spTree>
    <p:extLst>
      <p:ext uri="{BB962C8B-B14F-4D97-AF65-F5344CB8AC3E}">
        <p14:creationId xmlns:p14="http://schemas.microsoft.com/office/powerpoint/2010/main" val="1552368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4202F77-F14F-485E-8A60-747AC364D90D}" type="slidenum">
              <a:rPr lang="zh-CN" altLang="en-US" smtClean="0"/>
              <a:pPr/>
              <a:t>11</a:t>
            </a:fld>
            <a:endParaRPr lang="zh-CN" altLang="en-US" smtClean="0"/>
          </a:p>
        </p:txBody>
      </p:sp>
    </p:spTree>
    <p:extLst>
      <p:ext uri="{BB962C8B-B14F-4D97-AF65-F5344CB8AC3E}">
        <p14:creationId xmlns:p14="http://schemas.microsoft.com/office/powerpoint/2010/main" val="334789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3EF047B-6573-4BA8-A745-A284B1B95B79}" type="slidenum">
              <a:rPr lang="zh-CN" altLang="en-US"/>
              <a:pPr/>
              <a:t>12</a:t>
            </a:fld>
            <a:endParaRPr lang="zh-CN" altLang="en-US"/>
          </a:p>
        </p:txBody>
      </p:sp>
    </p:spTree>
    <p:extLst>
      <p:ext uri="{BB962C8B-B14F-4D97-AF65-F5344CB8AC3E}">
        <p14:creationId xmlns:p14="http://schemas.microsoft.com/office/powerpoint/2010/main" val="205587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32D0622-6A48-4252-ADD6-CF144CDD398E}" type="slidenum">
              <a:rPr lang="zh-CN" altLang="en-US"/>
              <a:pPr/>
              <a:t>13</a:t>
            </a:fld>
            <a:endParaRPr lang="zh-CN" altLang="en-US"/>
          </a:p>
        </p:txBody>
      </p:sp>
    </p:spTree>
    <p:extLst>
      <p:ext uri="{BB962C8B-B14F-4D97-AF65-F5344CB8AC3E}">
        <p14:creationId xmlns:p14="http://schemas.microsoft.com/office/powerpoint/2010/main" val="180598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36EA32B-08DD-449E-A032-CCAD5F8019D2}" type="slidenum">
              <a:rPr lang="zh-CN" altLang="en-US" smtClean="0"/>
              <a:pPr/>
              <a:t>14</a:t>
            </a:fld>
            <a:endParaRPr lang="zh-CN" altLang="en-US" smtClean="0"/>
          </a:p>
        </p:txBody>
      </p:sp>
    </p:spTree>
    <p:extLst>
      <p:ext uri="{BB962C8B-B14F-4D97-AF65-F5344CB8AC3E}">
        <p14:creationId xmlns:p14="http://schemas.microsoft.com/office/powerpoint/2010/main" val="2572300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E02DAF8-8DBA-4174-BF92-F0F67CFF18BC}" type="slidenum">
              <a:rPr lang="zh-CN" altLang="en-US"/>
              <a:pPr/>
              <a:t>15</a:t>
            </a:fld>
            <a:endParaRPr lang="zh-CN" altLang="en-US"/>
          </a:p>
        </p:txBody>
      </p:sp>
    </p:spTree>
    <p:extLst>
      <p:ext uri="{BB962C8B-B14F-4D97-AF65-F5344CB8AC3E}">
        <p14:creationId xmlns:p14="http://schemas.microsoft.com/office/powerpoint/2010/main" val="4162980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1361ADE-E692-4FE1-B0A3-3536633E96C5}" type="slidenum">
              <a:rPr lang="zh-CN" altLang="en-US" smtClean="0"/>
              <a:pPr/>
              <a:t>16</a:t>
            </a:fld>
            <a:endParaRPr lang="zh-CN" altLang="en-US" smtClean="0"/>
          </a:p>
        </p:txBody>
      </p:sp>
    </p:spTree>
    <p:extLst>
      <p:ext uri="{BB962C8B-B14F-4D97-AF65-F5344CB8AC3E}">
        <p14:creationId xmlns:p14="http://schemas.microsoft.com/office/powerpoint/2010/main" val="2541430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期刊导航</a:t>
            </a:r>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1476EB3-51ED-4E27-BADF-99A23B9207D6}" type="slidenum">
              <a:rPr lang="zh-CN" altLang="en-US" smtClean="0"/>
              <a:pPr/>
              <a:t>17</a:t>
            </a:fld>
            <a:endParaRPr lang="zh-CN" altLang="en-US" smtClean="0"/>
          </a:p>
        </p:txBody>
      </p:sp>
    </p:spTree>
    <p:extLst>
      <p:ext uri="{BB962C8B-B14F-4D97-AF65-F5344CB8AC3E}">
        <p14:creationId xmlns:p14="http://schemas.microsoft.com/office/powerpoint/2010/main" val="34338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39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4F758D64-F432-4D21-9429-6E3D2EDD7AF3}" type="slidenum">
              <a:rPr lang="zh-CN" altLang="en-US" smtClean="0"/>
              <a:pPr/>
              <a:t>18</a:t>
            </a:fld>
            <a:endParaRPr lang="zh-CN" altLang="en-US" smtClean="0"/>
          </a:p>
        </p:txBody>
      </p:sp>
    </p:spTree>
    <p:extLst>
      <p:ext uri="{BB962C8B-B14F-4D97-AF65-F5344CB8AC3E}">
        <p14:creationId xmlns:p14="http://schemas.microsoft.com/office/powerpoint/2010/main" val="799881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A8AF648-3AA3-4B43-A765-A8BD1F0AAEA3}" type="slidenum">
              <a:rPr lang="zh-CN" altLang="en-US" smtClean="0"/>
              <a:pPr/>
              <a:t>19</a:t>
            </a:fld>
            <a:endParaRPr lang="zh-CN" altLang="en-US" smtClean="0"/>
          </a:p>
        </p:txBody>
      </p:sp>
    </p:spTree>
    <p:extLst>
      <p:ext uri="{BB962C8B-B14F-4D97-AF65-F5344CB8AC3E}">
        <p14:creationId xmlns:p14="http://schemas.microsoft.com/office/powerpoint/2010/main" val="3214419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A05734C-C3D3-4DF1-AF9D-1F125ABABC3E}" type="slidenum">
              <a:rPr lang="zh-CN" altLang="en-US" smtClean="0"/>
              <a:pPr/>
              <a:t>20</a:t>
            </a:fld>
            <a:endParaRPr lang="zh-CN" altLang="en-US" smtClean="0"/>
          </a:p>
        </p:txBody>
      </p:sp>
    </p:spTree>
    <p:extLst>
      <p:ext uri="{BB962C8B-B14F-4D97-AF65-F5344CB8AC3E}">
        <p14:creationId xmlns:p14="http://schemas.microsoft.com/office/powerpoint/2010/main" val="12843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dirty="0" smtClean="0"/>
              <a:t>我们大家都知道，我们现在处于大数据时代，大数据时代给我们带来很多好处，但是对于我们学校和老师来说呢</a:t>
            </a:r>
            <a:endParaRPr lang="zh-CN" altLang="en-US" dirty="0"/>
          </a:p>
        </p:txBody>
      </p:sp>
    </p:spTree>
    <p:extLst>
      <p:ext uri="{BB962C8B-B14F-4D97-AF65-F5344CB8AC3E}">
        <p14:creationId xmlns:p14="http://schemas.microsoft.com/office/powerpoint/2010/main" val="3373879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学科推送，将最新关于检索词的文献推送至邮箱中</a:t>
            </a:r>
            <a:endParaRPr lang="zh-CN" altLang="en-US" dirty="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49CAE53-F0D1-4B42-9662-39CE69E1F7A1}" type="slidenum">
              <a:rPr lang="zh-CN" altLang="en-US" smtClean="0"/>
              <a:pPr/>
              <a:t>21</a:t>
            </a:fld>
            <a:endParaRPr lang="zh-CN" altLang="en-US" smtClean="0"/>
          </a:p>
        </p:txBody>
      </p:sp>
    </p:spTree>
    <p:extLst>
      <p:ext uri="{BB962C8B-B14F-4D97-AF65-F5344CB8AC3E}">
        <p14:creationId xmlns:p14="http://schemas.microsoft.com/office/powerpoint/2010/main" val="1616741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AB33B79-4B61-43E2-95BA-FBC49F7F00ED}" type="slidenum">
              <a:rPr lang="zh-CN" altLang="en-US" smtClean="0"/>
              <a:pPr/>
              <a:t>22</a:t>
            </a:fld>
            <a:endParaRPr lang="zh-CN" altLang="en-US" smtClean="0"/>
          </a:p>
        </p:txBody>
      </p:sp>
    </p:spTree>
    <p:extLst>
      <p:ext uri="{BB962C8B-B14F-4D97-AF65-F5344CB8AC3E}">
        <p14:creationId xmlns:p14="http://schemas.microsoft.com/office/powerpoint/2010/main" val="353349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支持多种格式导出，并可以选择输出字段</a:t>
            </a:r>
            <a:endParaRPr lang="zh-CN" altLang="en-US" dirty="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5CEC057-C94F-4E0C-A547-3EDB597E4F79}" type="slidenum">
              <a:rPr lang="zh-CN" altLang="en-US" smtClean="0"/>
              <a:pPr/>
              <a:t>23</a:t>
            </a:fld>
            <a:endParaRPr lang="zh-CN" altLang="en-US" smtClean="0"/>
          </a:p>
        </p:txBody>
      </p:sp>
    </p:spTree>
    <p:extLst>
      <p:ext uri="{BB962C8B-B14F-4D97-AF65-F5344CB8AC3E}">
        <p14:creationId xmlns:p14="http://schemas.microsoft.com/office/powerpoint/2010/main" val="2961250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00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A3F80E5C-9909-4DE3-A265-6E0B08C357BE}" type="slidenum">
              <a:rPr lang="zh-CN" altLang="en-US" smtClean="0"/>
              <a:pPr/>
              <a:t>24</a:t>
            </a:fld>
            <a:endParaRPr lang="zh-CN" altLang="en-US" smtClean="0"/>
          </a:p>
        </p:txBody>
      </p:sp>
    </p:spTree>
    <p:extLst>
      <p:ext uri="{BB962C8B-B14F-4D97-AF65-F5344CB8AC3E}">
        <p14:creationId xmlns:p14="http://schemas.microsoft.com/office/powerpoint/2010/main" val="34211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10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E57D8EE7-5526-4E64-971F-8CF45B4AD9C2}" type="slidenum">
              <a:rPr lang="zh-CN" altLang="en-US" smtClean="0"/>
              <a:pPr/>
              <a:t>25</a:t>
            </a:fld>
            <a:endParaRPr lang="zh-CN" altLang="en-US" smtClean="0"/>
          </a:p>
        </p:txBody>
      </p:sp>
    </p:spTree>
    <p:extLst>
      <p:ext uri="{BB962C8B-B14F-4D97-AF65-F5344CB8AC3E}">
        <p14:creationId xmlns:p14="http://schemas.microsoft.com/office/powerpoint/2010/main" val="3926244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90F95CB-64CC-4870-B9DF-71839C4F11E0}" type="slidenum">
              <a:rPr lang="zh-CN" altLang="en-US" smtClean="0"/>
              <a:pPr/>
              <a:t>26</a:t>
            </a:fld>
            <a:endParaRPr lang="zh-CN" altLang="en-US" smtClean="0"/>
          </a:p>
        </p:txBody>
      </p:sp>
    </p:spTree>
    <p:extLst>
      <p:ext uri="{BB962C8B-B14F-4D97-AF65-F5344CB8AC3E}">
        <p14:creationId xmlns:p14="http://schemas.microsoft.com/office/powerpoint/2010/main" val="1846010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00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4BE7AFC-883F-4DE3-A54E-1E2D7258E7BD}" type="slidenum">
              <a:rPr lang="zh-CN" altLang="en-US"/>
              <a:pPr/>
              <a:t>27</a:t>
            </a:fld>
            <a:endParaRPr lang="zh-CN" altLang="en-US"/>
          </a:p>
        </p:txBody>
      </p:sp>
    </p:spTree>
    <p:extLst>
      <p:ext uri="{BB962C8B-B14F-4D97-AF65-F5344CB8AC3E}">
        <p14:creationId xmlns:p14="http://schemas.microsoft.com/office/powerpoint/2010/main" val="3030842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310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926C7FE-8887-4435-8516-0ED3ED60345D}" type="slidenum">
              <a:rPr lang="zh-CN" altLang="en-US"/>
              <a:pPr/>
              <a:t>28</a:t>
            </a:fld>
            <a:endParaRPr lang="zh-CN" altLang="en-US"/>
          </a:p>
        </p:txBody>
      </p:sp>
    </p:spTree>
    <p:extLst>
      <p:ext uri="{BB962C8B-B14F-4D97-AF65-F5344CB8AC3E}">
        <p14:creationId xmlns:p14="http://schemas.microsoft.com/office/powerpoint/2010/main" val="2423706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310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926C7FE-8887-4435-8516-0ED3ED60345D}" type="slidenum">
              <a:rPr lang="zh-CN" altLang="en-US"/>
              <a:pPr/>
              <a:t>29</a:t>
            </a:fld>
            <a:endParaRPr lang="zh-CN" altLang="en-US"/>
          </a:p>
        </p:txBody>
      </p:sp>
    </p:spTree>
    <p:extLst>
      <p:ext uri="{BB962C8B-B14F-4D97-AF65-F5344CB8AC3E}">
        <p14:creationId xmlns:p14="http://schemas.microsoft.com/office/powerpoint/2010/main" val="2096432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278EDB4-02E1-4047-8CAA-D29521AA5B47}" type="slidenum">
              <a:rPr lang="zh-CN" altLang="en-US"/>
              <a:pPr/>
              <a:t>30</a:t>
            </a:fld>
            <a:endParaRPr lang="zh-CN" altLang="en-US"/>
          </a:p>
        </p:txBody>
      </p:sp>
    </p:spTree>
    <p:extLst>
      <p:ext uri="{BB962C8B-B14F-4D97-AF65-F5344CB8AC3E}">
        <p14:creationId xmlns:p14="http://schemas.microsoft.com/office/powerpoint/2010/main" val="237415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dirty="0" smtClean="0"/>
              <a:t>因为大数据给我们带来大量的信息垃圾、信息碎片、信息冗余</a:t>
            </a:r>
            <a:endParaRPr lang="zh-CN" altLang="en-US" dirty="0"/>
          </a:p>
        </p:txBody>
      </p:sp>
    </p:spTree>
    <p:extLst>
      <p:ext uri="{BB962C8B-B14F-4D97-AF65-F5344CB8AC3E}">
        <p14:creationId xmlns:p14="http://schemas.microsoft.com/office/powerpoint/2010/main" val="30742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挖掘最权威研究人</a:t>
            </a:r>
            <a:endParaRPr lang="zh-CN" altLang="en-US" dirty="0"/>
          </a:p>
        </p:txBody>
      </p:sp>
      <p:sp>
        <p:nvSpPr>
          <p:cNvPr id="134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BD8E12B-B700-4C0B-908B-4329AB5345A3}" type="slidenum">
              <a:rPr lang="zh-CN" altLang="en-US"/>
              <a:pPr/>
              <a:t>31</a:t>
            </a:fld>
            <a:endParaRPr lang="zh-CN" altLang="en-US"/>
          </a:p>
        </p:txBody>
      </p:sp>
    </p:spTree>
    <p:extLst>
      <p:ext uri="{BB962C8B-B14F-4D97-AF65-F5344CB8AC3E}">
        <p14:creationId xmlns:p14="http://schemas.microsoft.com/office/powerpoint/2010/main" val="2862136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挖掘最权威研究机构</a:t>
            </a:r>
          </a:p>
        </p:txBody>
      </p:sp>
      <p:sp>
        <p:nvSpPr>
          <p:cNvPr id="135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214F12-C8E1-43EF-9E06-00932751913B}" type="slidenum">
              <a:rPr lang="zh-CN" altLang="en-US"/>
              <a:pPr/>
              <a:t>32</a:t>
            </a:fld>
            <a:endParaRPr lang="zh-CN" altLang="en-US"/>
          </a:p>
        </p:txBody>
      </p:sp>
    </p:spTree>
    <p:extLst>
      <p:ext uri="{BB962C8B-B14F-4D97-AF65-F5344CB8AC3E}">
        <p14:creationId xmlns:p14="http://schemas.microsoft.com/office/powerpoint/2010/main" val="4205840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知识、人、机构三者相互关系</a:t>
            </a:r>
            <a:endParaRPr lang="zh-CN" altLang="en-US" dirty="0"/>
          </a:p>
        </p:txBody>
      </p:sp>
      <p:sp>
        <p:nvSpPr>
          <p:cNvPr id="778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F51BF82-E4FB-4067-8535-08EA8811BEB9}" type="slidenum">
              <a:rPr lang="zh-CN" altLang="en-US" smtClean="0"/>
              <a:pPr/>
              <a:t>33</a:t>
            </a:fld>
            <a:endParaRPr lang="zh-CN" altLang="en-US" smtClean="0"/>
          </a:p>
        </p:txBody>
      </p:sp>
    </p:spTree>
    <p:extLst>
      <p:ext uri="{BB962C8B-B14F-4D97-AF65-F5344CB8AC3E}">
        <p14:creationId xmlns:p14="http://schemas.microsoft.com/office/powerpoint/2010/main" val="4164732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9118162-B49F-4C49-A3ED-E5CCA9DAD1BC}" type="slidenum">
              <a:rPr lang="zh-CN" altLang="en-US" smtClean="0"/>
              <a:pPr/>
              <a:t>34</a:t>
            </a:fld>
            <a:endParaRPr lang="zh-CN" altLang="en-US" smtClean="0"/>
          </a:p>
        </p:txBody>
      </p:sp>
    </p:spTree>
    <p:extLst>
      <p:ext uri="{BB962C8B-B14F-4D97-AF65-F5344CB8AC3E}">
        <p14:creationId xmlns:p14="http://schemas.microsoft.com/office/powerpoint/2010/main" val="2837629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由水污染事件，引出印染废水处理，两者发展息息相关</a:t>
            </a:r>
            <a:endParaRPr lang="zh-CN" altLang="en-US" dirty="0"/>
          </a:p>
        </p:txBody>
      </p:sp>
      <p:sp>
        <p:nvSpPr>
          <p:cNvPr id="4" name="灯片编号占位符 3"/>
          <p:cNvSpPr>
            <a:spLocks noGrp="1"/>
          </p:cNvSpPr>
          <p:nvPr>
            <p:ph type="sldNum" sz="quarter" idx="10"/>
          </p:nvPr>
        </p:nvSpPr>
        <p:spPr/>
        <p:txBody>
          <a:bodyPr/>
          <a:lstStyle/>
          <a:p>
            <a:pPr>
              <a:defRPr/>
            </a:pPr>
            <a:fld id="{F3291DF7-FAB8-49D3-8B1D-D226CFDE3AA0}" type="slidenum">
              <a:rPr lang="zh-CN" altLang="en-US" smtClean="0"/>
              <a:pPr>
                <a:defRPr/>
              </a:pPr>
              <a:t>35</a:t>
            </a:fld>
            <a:endParaRPr lang="zh-CN" altLang="en-US"/>
          </a:p>
        </p:txBody>
      </p:sp>
    </p:spTree>
    <p:extLst>
      <p:ext uri="{BB962C8B-B14F-4D97-AF65-F5344CB8AC3E}">
        <p14:creationId xmlns:p14="http://schemas.microsoft.com/office/powerpoint/2010/main" val="1455651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dirty="0" smtClean="0"/>
              <a:t>这个就是有关禽流感的各类型文献的发展曲线，我们发现在</a:t>
            </a:r>
            <a:r>
              <a:rPr lang="en-US" altLang="zh-CN" dirty="0" smtClean="0"/>
              <a:t>2004</a:t>
            </a:r>
            <a:r>
              <a:rPr lang="zh-CN" altLang="en-US" dirty="0" smtClean="0"/>
              <a:t>年所有的数据发生大幅的上升，我们拿期刊为例，我们点击</a:t>
            </a:r>
            <a:r>
              <a:rPr lang="en-US" altLang="zh-CN" dirty="0" smtClean="0"/>
              <a:t>2014</a:t>
            </a:r>
            <a:r>
              <a:rPr lang="zh-CN" altLang="en-US" dirty="0" smtClean="0"/>
              <a:t>那个节点，查看</a:t>
            </a:r>
            <a:r>
              <a:rPr lang="en-US" altLang="zh-CN" dirty="0" smtClean="0"/>
              <a:t>2014</a:t>
            </a:r>
            <a:r>
              <a:rPr lang="zh-CN" altLang="en-US" dirty="0" smtClean="0"/>
              <a:t>年的文献，发现，</a:t>
            </a:r>
            <a:r>
              <a:rPr lang="en-US" altLang="zh-CN" dirty="0" smtClean="0"/>
              <a:t>2014</a:t>
            </a:r>
            <a:r>
              <a:rPr lang="zh-CN" altLang="en-US" dirty="0" smtClean="0"/>
              <a:t>年初一些东南亚国家相继发生禽流感疫情，所以说，</a:t>
            </a:r>
            <a:r>
              <a:rPr lang="en-US" altLang="zh-CN" dirty="0" smtClean="0"/>
              <a:t>2004</a:t>
            </a:r>
            <a:r>
              <a:rPr lang="zh-CN" altLang="en-US" dirty="0" smtClean="0"/>
              <a:t>年，禽流感引起了各国政府的高度重视，所以有关禽流感的研究也变得突然多了起来，这也是数据激增的原因。</a:t>
            </a:r>
            <a:r>
              <a:rPr lang="en-US" altLang="zh-CN" dirty="0" smtClean="0"/>
              <a:t>2013</a:t>
            </a:r>
            <a:r>
              <a:rPr lang="zh-CN" altLang="en-US" dirty="0" smtClean="0"/>
              <a:t>年又是一个节点。这个离我们比较近，我们大家也都知道，就是新型禽流感</a:t>
            </a:r>
            <a:r>
              <a:rPr lang="en-US" altLang="zh-CN" dirty="0" smtClean="0"/>
              <a:t>H7N9</a:t>
            </a:r>
            <a:r>
              <a:rPr lang="zh-CN" altLang="en-US" dirty="0" smtClean="0"/>
              <a:t>来到中国，所以各项数据又趋于上升。</a:t>
            </a:r>
            <a:endParaRPr lang="zh-CN" altLang="en-US" dirty="0"/>
          </a:p>
        </p:txBody>
      </p:sp>
    </p:spTree>
    <p:extLst>
      <p:ext uri="{BB962C8B-B14F-4D97-AF65-F5344CB8AC3E}">
        <p14:creationId xmlns:p14="http://schemas.microsoft.com/office/powerpoint/2010/main" val="3821224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这个是笔记本电脑和平板电脑的趋势对比，可以看到笔记本为什么最近有明显的下降趋势而平板电脑的急剧上升，这说明平板电脑以后的发展有可能代替平板电脑的发展。那我们在选课题的时候就会有侧重点了。甚至我们说如果想要创业的学生看到这样的趋势线，如果选择平板领域的话，是不是未来就很可观啊。</a:t>
            </a:r>
          </a:p>
        </p:txBody>
      </p:sp>
      <p:sp>
        <p:nvSpPr>
          <p:cNvPr id="149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BEDA8DE3-98CA-4AC3-BB4A-F9EF9FEBBAB3}" type="slidenum">
              <a:rPr lang="zh-CN" altLang="en-US" smtClean="0"/>
              <a:pPr/>
              <a:t>37</a:t>
            </a:fld>
            <a:endParaRPr lang="zh-CN" altLang="en-US" smtClean="0"/>
          </a:p>
        </p:txBody>
      </p:sp>
    </p:spTree>
    <p:extLst>
      <p:ext uri="{BB962C8B-B14F-4D97-AF65-F5344CB8AC3E}">
        <p14:creationId xmlns:p14="http://schemas.microsoft.com/office/powerpoint/2010/main" val="2512490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80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269FEC7-4322-4A98-BACD-E1615AF3735A}" type="slidenum">
              <a:rPr lang="zh-CN" altLang="en-US" smtClean="0"/>
              <a:pPr/>
              <a:t>38</a:t>
            </a:fld>
            <a:endParaRPr lang="zh-CN" altLang="en-US" smtClean="0"/>
          </a:p>
        </p:txBody>
      </p:sp>
    </p:spTree>
    <p:extLst>
      <p:ext uri="{BB962C8B-B14F-4D97-AF65-F5344CB8AC3E}">
        <p14:creationId xmlns:p14="http://schemas.microsoft.com/office/powerpoint/2010/main" val="843656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01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DAB73AD-7EEC-4BCC-93F6-20F9A73FC823}" type="slidenum">
              <a:rPr lang="zh-CN" altLang="en-US" smtClean="0"/>
              <a:pPr/>
              <a:t>39</a:t>
            </a:fld>
            <a:endParaRPr lang="zh-CN" altLang="en-US" smtClean="0"/>
          </a:p>
        </p:txBody>
      </p:sp>
    </p:spTree>
    <p:extLst>
      <p:ext uri="{BB962C8B-B14F-4D97-AF65-F5344CB8AC3E}">
        <p14:creationId xmlns:p14="http://schemas.microsoft.com/office/powerpoint/2010/main" val="3262678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21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136D70F-4C0A-4672-8474-DD5DF2613530}" type="slidenum">
              <a:rPr lang="zh-CN" altLang="en-US" smtClean="0"/>
              <a:pPr/>
              <a:t>40</a:t>
            </a:fld>
            <a:endParaRPr lang="zh-CN" altLang="en-US" smtClean="0"/>
          </a:p>
        </p:txBody>
      </p:sp>
    </p:spTree>
    <p:extLst>
      <p:ext uri="{BB962C8B-B14F-4D97-AF65-F5344CB8AC3E}">
        <p14:creationId xmlns:p14="http://schemas.microsoft.com/office/powerpoint/2010/main" val="133839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291DF7-FAB8-49D3-8B1D-D226CFDE3AA0}" type="slidenum">
              <a:rPr lang="zh-CN" altLang="en-US" smtClean="0"/>
              <a:pPr>
                <a:defRPr/>
              </a:pPr>
              <a:t>5</a:t>
            </a:fld>
            <a:endParaRPr lang="zh-CN" altLang="en-US"/>
          </a:p>
        </p:txBody>
      </p:sp>
    </p:spTree>
    <p:extLst>
      <p:ext uri="{BB962C8B-B14F-4D97-AF65-F5344CB8AC3E}">
        <p14:creationId xmlns:p14="http://schemas.microsoft.com/office/powerpoint/2010/main" val="3321525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42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EEDA9AF-6761-4CD1-82D4-F8C5C3630A8B}" type="slidenum">
              <a:rPr lang="zh-CN" altLang="en-US" smtClean="0"/>
              <a:pPr/>
              <a:t>41</a:t>
            </a:fld>
            <a:endParaRPr lang="zh-CN" altLang="en-US" smtClean="0"/>
          </a:p>
        </p:txBody>
      </p:sp>
    </p:spTree>
    <p:extLst>
      <p:ext uri="{BB962C8B-B14F-4D97-AF65-F5344CB8AC3E}">
        <p14:creationId xmlns:p14="http://schemas.microsoft.com/office/powerpoint/2010/main" val="3297646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立体引证分析，唯一拥有中文图书引证</a:t>
            </a:r>
            <a:endParaRPr lang="zh-CN" altLang="en-US" dirty="0"/>
          </a:p>
        </p:txBody>
      </p:sp>
      <p:sp>
        <p:nvSpPr>
          <p:cNvPr id="157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53D3ABA8-6BEC-4ABA-A02A-F004FCB05FB0}" type="slidenum">
              <a:rPr lang="zh-CN" altLang="en-US" smtClean="0"/>
              <a:pPr/>
              <a:t>47</a:t>
            </a:fld>
            <a:endParaRPr lang="zh-CN" altLang="en-US" smtClean="0"/>
          </a:p>
        </p:txBody>
      </p:sp>
    </p:spTree>
    <p:extLst>
      <p:ext uri="{BB962C8B-B14F-4D97-AF65-F5344CB8AC3E}">
        <p14:creationId xmlns:p14="http://schemas.microsoft.com/office/powerpoint/2010/main" val="2041589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54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50D8946-1D67-4E2C-A2B3-D109892C1C4C}" type="slidenum">
              <a:rPr lang="zh-CN" altLang="en-US"/>
              <a:pPr/>
              <a:t>48</a:t>
            </a:fld>
            <a:endParaRPr lang="zh-CN" altLang="en-US"/>
          </a:p>
        </p:txBody>
      </p:sp>
    </p:spTree>
    <p:extLst>
      <p:ext uri="{BB962C8B-B14F-4D97-AF65-F5344CB8AC3E}">
        <p14:creationId xmlns:p14="http://schemas.microsoft.com/office/powerpoint/2010/main" val="1657424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5650" name="Slide Image Placeholder 1"/>
          <p:cNvSpPr>
            <a:spLocks noGrp="1" noRot="1" noChangeAspect="1" noChangeArrowheads="1" noTextEdit="1"/>
          </p:cNvSpPr>
          <p:nvPr>
            <p:ph type="sldImg" idx="4294967295"/>
          </p:nvPr>
        </p:nvSpPr>
        <p:spPr bwMode="auto">
          <a:xfrm>
            <a:off x="-37284025" y="0"/>
            <a:ext cx="661146125" cy="2147483647"/>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5651" name="Notes Placeholder 2"/>
          <p:cNvSpPr>
            <a:spLocks noGrp="1" noRot="1" noChangeAspect="1" noChangeArrowheads="1"/>
          </p:cNvSpPr>
          <p:nvPr>
            <p:ph type="body" idx="1"/>
          </p:nvPr>
        </p:nvSpPr>
        <p:spPr bwMode="auto">
          <a:xfrm>
            <a:off x="685800" y="16002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zh-CN" altLang="en-US"/>
          </a:p>
        </p:txBody>
      </p:sp>
    </p:spTree>
    <p:extLst>
      <p:ext uri="{BB962C8B-B14F-4D97-AF65-F5344CB8AC3E}">
        <p14:creationId xmlns:p14="http://schemas.microsoft.com/office/powerpoint/2010/main" val="4002737415"/>
      </p:ext>
    </p:extLst>
  </p:cSld>
  <p:clrMapOvr>
    <a:overrideClrMapping bg1="lt1" tx1="dk1" bg2="lt2" tx2="dk2" accent1="accent1" accent2="accent2" accent3="accent3" accent4="accent4" accent5="accent5" accent6="accent6" hlink="hlink" folHlink="folHlink"/>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6914" name="Notes Placeholder 2"/>
          <p:cNvSpPr>
            <a:spLocks noGrp="1" noRot="1" noChangeAspect="1" noChangeArrowheads="1"/>
          </p:cNvSpPr>
          <p:nvPr>
            <p:ph type="body" idx="1"/>
          </p:nvPr>
        </p:nvSpPr>
        <p:spPr bwMode="auto">
          <a:xfrm>
            <a:off x="762000" y="1600200"/>
            <a:ext cx="80772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pPr marL="228600" indent="-228600" eaLnBrk="1" hangingPunct="1">
              <a:spcBef>
                <a:spcPct val="0"/>
              </a:spcBef>
              <a:buFont typeface="Calibri" pitchFamily="34" charset="0"/>
              <a:buNone/>
            </a:pPr>
            <a:r>
              <a:rPr lang="zh-CN" altLang="en-US" dirty="0" smtClean="0">
                <a:latin typeface="Arial" charset="0"/>
              </a:rPr>
              <a:t>在投稿时可以查看该领域的期刊收录情况，从而做出科学的选择。我们可以看出全麻机制学科被核心期刊的收录情况还是很乐观的。</a:t>
            </a:r>
          </a:p>
        </p:txBody>
      </p:sp>
      <p:sp>
        <p:nvSpPr>
          <p:cNvPr id="166915" name="Slide Image Placeholder 4"/>
          <p:cNvSpPr>
            <a:spLocks noGrp="1" noRot="1" noChangeAspect="1" noChangeArrowheads="1" noTextEdit="1"/>
          </p:cNvSpPr>
          <p:nvPr>
            <p:ph type="sldImg" idx="4294967295"/>
          </p:nvPr>
        </p:nvSpPr>
        <p:spPr>
          <a:xfrm>
            <a:off x="15875" y="503238"/>
            <a:ext cx="4191000" cy="2359025"/>
          </a:xfrm>
        </p:spPr>
      </p:sp>
    </p:spTree>
    <p:extLst>
      <p:ext uri="{BB962C8B-B14F-4D97-AF65-F5344CB8AC3E}">
        <p14:creationId xmlns:p14="http://schemas.microsoft.com/office/powerpoint/2010/main" val="751652446"/>
      </p:ext>
    </p:extLst>
  </p:cSld>
  <p:clrMapOvr>
    <a:overrideClrMapping bg1="lt1" tx1="dk1" bg2="lt2" tx2="dk2" accent1="accent1" accent2="accent2" accent3="accent3" accent4="accent4" accent5="accent5" accent6="accent6" hlink="hlink" folHlink="folHlink"/>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6914" name="Notes Placeholder 2"/>
          <p:cNvSpPr>
            <a:spLocks noGrp="1" noRot="1" noChangeAspect="1" noChangeArrowheads="1"/>
          </p:cNvSpPr>
          <p:nvPr>
            <p:ph type="body" idx="1"/>
          </p:nvPr>
        </p:nvSpPr>
        <p:spPr bwMode="auto">
          <a:xfrm>
            <a:off x="762000" y="1600200"/>
            <a:ext cx="80772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pPr marL="228600" indent="-228600" eaLnBrk="1" hangingPunct="1">
              <a:spcBef>
                <a:spcPct val="0"/>
              </a:spcBef>
              <a:buFont typeface="Calibri" pitchFamily="34" charset="0"/>
              <a:buNone/>
            </a:pPr>
            <a:r>
              <a:rPr lang="zh-CN" altLang="en-US" dirty="0" smtClean="0">
                <a:latin typeface="Arial" charset="0"/>
              </a:rPr>
              <a:t>在投稿时可以查看该领域的期刊收录情况，从而做出科学的选择。我们可以看出全麻机制学科被核心期刊的收录情况还是很乐观的。</a:t>
            </a:r>
          </a:p>
        </p:txBody>
      </p:sp>
      <p:sp>
        <p:nvSpPr>
          <p:cNvPr id="166915" name="Slide Image Placeholder 4"/>
          <p:cNvSpPr>
            <a:spLocks noGrp="1" noRot="1" noChangeAspect="1" noChangeArrowheads="1" noTextEdit="1"/>
          </p:cNvSpPr>
          <p:nvPr>
            <p:ph type="sldImg" idx="4294967295"/>
          </p:nvPr>
        </p:nvSpPr>
        <p:spPr>
          <a:xfrm>
            <a:off x="15875" y="503238"/>
            <a:ext cx="4191000" cy="2359025"/>
          </a:xfrm>
        </p:spPr>
      </p:sp>
    </p:spTree>
    <p:extLst>
      <p:ext uri="{BB962C8B-B14F-4D97-AF65-F5344CB8AC3E}">
        <p14:creationId xmlns:p14="http://schemas.microsoft.com/office/powerpoint/2010/main" val="1916874270"/>
      </p:ext>
    </p:extLst>
  </p:cSld>
  <p:clrMapOvr>
    <a:overrideClrMapping bg1="lt1" tx1="dk1" bg2="lt2" tx2="dk2" accent1="accent1" accent2="accent2" accent3="accent3" accent4="accent4" accent5="accent5" accent6="accent6" hlink="hlink" folHlink="folHlink"/>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6914" name="Notes Placeholder 2"/>
          <p:cNvSpPr>
            <a:spLocks noGrp="1" noRot="1" noChangeAspect="1" noChangeArrowheads="1"/>
          </p:cNvSpPr>
          <p:nvPr>
            <p:ph type="body" idx="1"/>
          </p:nvPr>
        </p:nvSpPr>
        <p:spPr bwMode="auto">
          <a:xfrm>
            <a:off x="762000" y="1600200"/>
            <a:ext cx="80772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pPr marL="228600" indent="-228600" eaLnBrk="1" hangingPunct="1">
              <a:spcBef>
                <a:spcPct val="0"/>
              </a:spcBef>
              <a:buFont typeface="Calibri" pitchFamily="34" charset="0"/>
              <a:buNone/>
            </a:pPr>
            <a:r>
              <a:rPr lang="zh-CN" altLang="en-US" dirty="0" smtClean="0">
                <a:latin typeface="Arial" charset="0"/>
              </a:rPr>
              <a:t>在投稿时可以查看该领域的期刊收录情况，从而做出科学的选择。我们可以看出全麻机制学科被核心期刊的收录情况还是很乐观的。</a:t>
            </a:r>
          </a:p>
        </p:txBody>
      </p:sp>
      <p:sp>
        <p:nvSpPr>
          <p:cNvPr id="166915" name="Slide Image Placeholder 4"/>
          <p:cNvSpPr>
            <a:spLocks noGrp="1" noRot="1" noChangeAspect="1" noChangeArrowheads="1" noTextEdit="1"/>
          </p:cNvSpPr>
          <p:nvPr>
            <p:ph type="sldImg" idx="4294967295"/>
          </p:nvPr>
        </p:nvSpPr>
        <p:spPr>
          <a:xfrm>
            <a:off x="15875" y="503238"/>
            <a:ext cx="4191000" cy="2359025"/>
          </a:xfrm>
        </p:spPr>
      </p:sp>
    </p:spTree>
    <p:extLst>
      <p:ext uri="{BB962C8B-B14F-4D97-AF65-F5344CB8AC3E}">
        <p14:creationId xmlns:p14="http://schemas.microsoft.com/office/powerpoint/2010/main" val="3470708478"/>
      </p:ext>
    </p:extLst>
  </p:cSld>
  <p:clrMapOvr>
    <a:overrideClrMapping bg1="lt1" tx1="dk1" bg2="lt2" tx2="dk2" accent1="accent1" accent2="accent2" accent3="accent3" accent4="accent4" accent5="accent5" accent6="accent6" hlink="hlink" folHlink="folHlink"/>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6914" name="Notes Placeholder 2"/>
          <p:cNvSpPr>
            <a:spLocks noGrp="1" noRot="1" noChangeAspect="1" noChangeArrowheads="1"/>
          </p:cNvSpPr>
          <p:nvPr>
            <p:ph type="body" idx="1"/>
          </p:nvPr>
        </p:nvSpPr>
        <p:spPr bwMode="auto">
          <a:xfrm>
            <a:off x="762000" y="1600200"/>
            <a:ext cx="80772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pPr marL="228600" indent="-228600" eaLnBrk="1" hangingPunct="1">
              <a:spcBef>
                <a:spcPct val="0"/>
              </a:spcBef>
              <a:buFont typeface="Calibri" pitchFamily="34" charset="0"/>
              <a:buNone/>
            </a:pPr>
            <a:r>
              <a:rPr lang="zh-CN" altLang="en-US" dirty="0" smtClean="0">
                <a:latin typeface="Arial" charset="0"/>
              </a:rPr>
              <a:t>在投稿时可以查看该领域的期刊收录情况，从而做出科学的选择。我们可以看出全麻机制学科被核心期刊的收录情况还是很乐观的。</a:t>
            </a:r>
          </a:p>
        </p:txBody>
      </p:sp>
      <p:sp>
        <p:nvSpPr>
          <p:cNvPr id="166915" name="Slide Image Placeholder 4"/>
          <p:cNvSpPr>
            <a:spLocks noGrp="1" noRot="1" noChangeAspect="1" noChangeArrowheads="1" noTextEdit="1"/>
          </p:cNvSpPr>
          <p:nvPr>
            <p:ph type="sldImg" idx="4294967295"/>
          </p:nvPr>
        </p:nvSpPr>
        <p:spPr>
          <a:xfrm>
            <a:off x="15875" y="503238"/>
            <a:ext cx="4191000" cy="2359025"/>
          </a:xfrm>
        </p:spPr>
      </p:sp>
    </p:spTree>
    <p:extLst>
      <p:ext uri="{BB962C8B-B14F-4D97-AF65-F5344CB8AC3E}">
        <p14:creationId xmlns:p14="http://schemas.microsoft.com/office/powerpoint/2010/main" val="2351423427"/>
      </p:ext>
    </p:extLst>
  </p:cSld>
  <p:clrMapOvr>
    <a:overrideClrMapping bg1="lt1" tx1="dk1" bg2="lt2" tx2="dk2" accent1="accent1" accent2="accent2" accent3="accent3" accent4="accent4" accent5="accent5" accent6="accent6" hlink="hlink" folHlink="folHlink"/>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7938" name="Notes Placeholder 2"/>
          <p:cNvSpPr>
            <a:spLocks noGrp="1" noRot="1" noChangeAspect="1" noChangeArrowheads="1"/>
          </p:cNvSpPr>
          <p:nvPr>
            <p:ph type="body" idx="1"/>
          </p:nvPr>
        </p:nvSpPr>
        <p:spPr bwMode="auto">
          <a:xfrm>
            <a:off x="762000" y="1600200"/>
            <a:ext cx="80772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pPr marL="228600" indent="-228600">
              <a:buFont typeface="Calibri" pitchFamily="34" charset="0"/>
              <a:buNone/>
            </a:pPr>
            <a:r>
              <a:rPr lang="zh-CN" altLang="en-US" dirty="0" smtClean="0">
                <a:latin typeface="Arial" charset="0"/>
              </a:rPr>
              <a:t>这是该领域的地区统计情况，可以查看哪些省份这个领域比较厉害。可以看出我们贵州省也在其中，但是所占份额较小，所以也期待各位老师同学努力将这个比例提升上去。</a:t>
            </a:r>
            <a:endParaRPr lang="zh-CN" altLang="zh-CN" dirty="0" smtClean="0">
              <a:latin typeface="Arial" charset="0"/>
            </a:endParaRPr>
          </a:p>
        </p:txBody>
      </p:sp>
      <p:sp>
        <p:nvSpPr>
          <p:cNvPr id="167939" name="Slide Image Placeholder 4"/>
          <p:cNvSpPr>
            <a:spLocks noGrp="1" noRot="1" noChangeAspect="1" noChangeArrowheads="1" noTextEdit="1"/>
          </p:cNvSpPr>
          <p:nvPr>
            <p:ph type="sldImg" idx="4294967295"/>
          </p:nvPr>
        </p:nvSpPr>
        <p:spPr>
          <a:xfrm>
            <a:off x="15875" y="503238"/>
            <a:ext cx="4191000" cy="2359025"/>
          </a:xfrm>
        </p:spPr>
      </p:sp>
    </p:spTree>
    <p:extLst>
      <p:ext uri="{BB962C8B-B14F-4D97-AF65-F5344CB8AC3E}">
        <p14:creationId xmlns:p14="http://schemas.microsoft.com/office/powerpoint/2010/main" val="2548236281"/>
      </p:ext>
    </p:extLst>
  </p:cSld>
  <p:clrMapOvr>
    <a:overrideClrMapping bg1="lt1" tx1="dk1" bg2="lt2" tx2="dk2" accent1="accent1" accent2="accent2" accent3="accent3" accent4="accent4" accent5="accent5" accent6="accent6" hlink="hlink" folHlink="folHlink"/>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7938" name="Notes Placeholder 2"/>
          <p:cNvSpPr>
            <a:spLocks noGrp="1" noRot="1" noChangeAspect="1" noChangeArrowheads="1"/>
          </p:cNvSpPr>
          <p:nvPr>
            <p:ph type="body" idx="1"/>
          </p:nvPr>
        </p:nvSpPr>
        <p:spPr bwMode="auto">
          <a:xfrm>
            <a:off x="762000" y="1600200"/>
            <a:ext cx="80772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pPr marL="228600" indent="-228600">
              <a:buFont typeface="Calibri" pitchFamily="34" charset="0"/>
              <a:buNone/>
            </a:pPr>
            <a:r>
              <a:rPr lang="zh-CN" altLang="en-US" dirty="0" smtClean="0">
                <a:latin typeface="Arial" charset="0"/>
              </a:rPr>
              <a:t>这是该领域的地区统计情况，可以查看哪些省份这个领域比较厉害。可以看出我们贵州省也在其中，但是所占份额较小，所以也期待各位老师同学努力将这个比例提升上去。</a:t>
            </a:r>
            <a:endParaRPr lang="zh-CN" altLang="zh-CN" dirty="0" smtClean="0">
              <a:latin typeface="Arial" charset="0"/>
            </a:endParaRPr>
          </a:p>
        </p:txBody>
      </p:sp>
      <p:sp>
        <p:nvSpPr>
          <p:cNvPr id="167939" name="Slide Image Placeholder 4"/>
          <p:cNvSpPr>
            <a:spLocks noGrp="1" noRot="1" noChangeAspect="1" noChangeArrowheads="1" noTextEdit="1"/>
          </p:cNvSpPr>
          <p:nvPr>
            <p:ph type="sldImg" idx="4294967295"/>
          </p:nvPr>
        </p:nvSpPr>
        <p:spPr>
          <a:xfrm>
            <a:off x="15875" y="503238"/>
            <a:ext cx="4191000" cy="2359025"/>
          </a:xfrm>
        </p:spPr>
      </p:sp>
    </p:spTree>
    <p:extLst>
      <p:ext uri="{BB962C8B-B14F-4D97-AF65-F5344CB8AC3E}">
        <p14:creationId xmlns:p14="http://schemas.microsoft.com/office/powerpoint/2010/main" val="3064646495"/>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BB466259-4DF9-4E44-8484-FC0976DC8A3E}" type="slidenum">
              <a:rPr lang="zh-CN" altLang="en-US" smtClean="0"/>
              <a:pPr/>
              <a:t>6</a:t>
            </a:fld>
            <a:endParaRPr lang="zh-CN" altLang="en-US" smtClean="0"/>
          </a:p>
        </p:txBody>
      </p:sp>
    </p:spTree>
    <p:extLst>
      <p:ext uri="{BB962C8B-B14F-4D97-AF65-F5344CB8AC3E}">
        <p14:creationId xmlns:p14="http://schemas.microsoft.com/office/powerpoint/2010/main" val="34385942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082" name="幻灯片图像占位符 1"/>
          <p:cNvSpPr>
            <a:spLocks noGrp="1" noRot="1" noChangeAspect="1" noChangeArrowheads="1" noTextEdit="1"/>
          </p:cNvSpPr>
          <p:nvPr>
            <p:ph type="sldImg" idx="4294967295"/>
          </p:nvPr>
        </p:nvSpPr>
        <p:spPr>
          <a:xfrm>
            <a:off x="-581025" y="0"/>
            <a:ext cx="1165225" cy="655638"/>
          </a:xfrm>
        </p:spPr>
      </p:sp>
      <p:sp>
        <p:nvSpPr>
          <p:cNvPr id="174083" name="备注占位符 2"/>
          <p:cNvSpPr>
            <a:spLocks noGrp="1" noRot="1" noChangeAspect="1" noChangeArrowheads="1"/>
          </p:cNvSpPr>
          <p:nvPr>
            <p:ph type="body" idx="1"/>
          </p:nvPr>
        </p:nvSpPr>
        <p:spPr bwMode="auto">
          <a:xfrm>
            <a:off x="838200" y="1825625"/>
            <a:ext cx="10515600" cy="4351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charset="0"/>
              </a:rPr>
              <a:t>总结</a:t>
            </a:r>
          </a:p>
        </p:txBody>
      </p:sp>
    </p:spTree>
    <p:extLst>
      <p:ext uri="{BB962C8B-B14F-4D97-AF65-F5344CB8AC3E}">
        <p14:creationId xmlns:p14="http://schemas.microsoft.com/office/powerpoint/2010/main" val="830495061"/>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054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1E4B5E0-403D-45F0-B461-03757EDC4942}" type="slidenum">
              <a:rPr lang="zh-CN" altLang="en-US"/>
              <a:pPr/>
              <a:t>7</a:t>
            </a:fld>
            <a:endParaRPr lang="zh-CN" altLang="en-US"/>
          </a:p>
        </p:txBody>
      </p:sp>
    </p:spTree>
    <p:extLst>
      <p:ext uri="{BB962C8B-B14F-4D97-AF65-F5344CB8AC3E}">
        <p14:creationId xmlns:p14="http://schemas.microsoft.com/office/powerpoint/2010/main" val="361274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7522" name="幻灯片图像占位符 1"/>
          <p:cNvSpPr>
            <a:spLocks noGrp="1" noRot="1" noChangeAspect="1" noChangeArrowheads="1" noTextEdit="1"/>
          </p:cNvSpPr>
          <p:nvPr>
            <p:ph type="sldImg" idx="4294967295"/>
          </p:nvPr>
        </p:nvSpPr>
        <p:spPr>
          <a:xfrm>
            <a:off x="1862251800" y="-2147483648"/>
            <a:ext cx="661146125" cy="2147483647"/>
          </a:xfrm>
        </p:spPr>
      </p:sp>
      <p:sp>
        <p:nvSpPr>
          <p:cNvPr id="107523" name="备注占位符 2"/>
          <p:cNvSpPr>
            <a:spLocks noGrp="1" noRot="1" noChangeAspect="1" noChangeArrowheads="1"/>
          </p:cNvSpPr>
          <p:nvPr>
            <p:ph type="body" idx="1"/>
          </p:nvPr>
        </p:nvSpPr>
        <p:spPr bwMode="auto">
          <a:xfrm>
            <a:off x="838200" y="1825625"/>
            <a:ext cx="10515600" cy="4351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charset="0"/>
              </a:rPr>
              <a:t>什么叫空检索呢？就是您不输入任何关键词，点击检索就可以得到检索结果，检索结果显示</a:t>
            </a:r>
            <a:r>
              <a:rPr lang="en-US" altLang="zh-CN" dirty="0" smtClean="0">
                <a:latin typeface="Arial" charset="0"/>
              </a:rPr>
              <a:t>2016</a:t>
            </a:r>
            <a:r>
              <a:rPr lang="zh-CN" altLang="en-US" dirty="0" smtClean="0">
                <a:latin typeface="Arial" charset="0"/>
              </a:rPr>
              <a:t>年</a:t>
            </a:r>
            <a:r>
              <a:rPr lang="en-US" altLang="zh-CN" dirty="0" smtClean="0">
                <a:latin typeface="Arial" charset="0"/>
              </a:rPr>
              <a:t>3</a:t>
            </a:r>
            <a:r>
              <a:rPr lang="zh-CN" altLang="en-US" dirty="0" smtClean="0">
                <a:latin typeface="Arial" charset="0"/>
              </a:rPr>
              <a:t>月 我们的数据是</a:t>
            </a:r>
            <a:r>
              <a:rPr lang="en-US" altLang="zh-CN" dirty="0" smtClean="0">
                <a:latin typeface="Arial" charset="0"/>
              </a:rPr>
              <a:t>2.9</a:t>
            </a:r>
            <a:r>
              <a:rPr lang="zh-CN" altLang="en-US" dirty="0" smtClean="0">
                <a:latin typeface="Arial" charset="0"/>
              </a:rPr>
              <a:t>亿条，我们把这些数据分为了</a:t>
            </a:r>
            <a:r>
              <a:rPr lang="en-US" altLang="zh-CN" dirty="0" smtClean="0">
                <a:latin typeface="Arial" charset="0"/>
              </a:rPr>
              <a:t>12</a:t>
            </a:r>
            <a:r>
              <a:rPr lang="zh-CN" altLang="en-US" dirty="0" smtClean="0">
                <a:latin typeface="Arial" charset="0"/>
              </a:rPr>
              <a:t>大聚类。就是说无论是我们老师同学做做科研搞学术，还是我一会儿要给大家讲的数据挖掘，都是基于这</a:t>
            </a:r>
            <a:r>
              <a:rPr lang="en-US" altLang="zh-CN" dirty="0" smtClean="0">
                <a:latin typeface="Arial" charset="0"/>
              </a:rPr>
              <a:t>2.9</a:t>
            </a:r>
            <a:r>
              <a:rPr lang="zh-CN" altLang="en-US" dirty="0" smtClean="0">
                <a:latin typeface="Arial" charset="0"/>
              </a:rPr>
              <a:t>亿数据的。因为</a:t>
            </a:r>
            <a:r>
              <a:rPr lang="en-US" altLang="zh-CN" dirty="0" smtClean="0">
                <a:latin typeface="Arial" charset="0"/>
              </a:rPr>
              <a:t>2.9</a:t>
            </a:r>
            <a:r>
              <a:rPr lang="zh-CN" altLang="en-US" dirty="0" smtClean="0">
                <a:latin typeface="Arial" charset="0"/>
              </a:rPr>
              <a:t>亿数据太庞大了，我们需多维度的对它进行筛选，所以我们把这</a:t>
            </a:r>
            <a:r>
              <a:rPr lang="en-US" altLang="zh-CN" dirty="0" smtClean="0">
                <a:latin typeface="Arial" charset="0"/>
              </a:rPr>
              <a:t>2.9</a:t>
            </a:r>
            <a:r>
              <a:rPr lang="zh-CN" altLang="en-US" dirty="0" smtClean="0">
                <a:latin typeface="Arial" charset="0"/>
              </a:rPr>
              <a:t>亿的数据分为了</a:t>
            </a:r>
            <a:r>
              <a:rPr lang="en-US" altLang="zh-CN" dirty="0" smtClean="0">
                <a:latin typeface="Arial" charset="0"/>
              </a:rPr>
              <a:t>10</a:t>
            </a:r>
            <a:r>
              <a:rPr lang="zh-CN" altLang="en-US" dirty="0" smtClean="0">
                <a:latin typeface="Arial" charset="0"/>
              </a:rPr>
              <a:t>个分面</a:t>
            </a:r>
          </a:p>
        </p:txBody>
      </p:sp>
    </p:spTree>
    <p:extLst>
      <p:ext uri="{BB962C8B-B14F-4D97-AF65-F5344CB8AC3E}">
        <p14:creationId xmlns:p14="http://schemas.microsoft.com/office/powerpoint/2010/main" val="121581010"/>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支持内外部复选</a:t>
            </a:r>
          </a:p>
        </p:txBody>
      </p:sp>
      <p:sp>
        <p:nvSpPr>
          <p:cNvPr id="225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DD0D08F-E1F0-4FB3-9BFF-39AF6B051FAA}" type="slidenum">
              <a:rPr lang="zh-CN" altLang="en-US" smtClean="0"/>
              <a:pPr/>
              <a:t>9</a:t>
            </a:fld>
            <a:endParaRPr lang="zh-CN" altLang="en-US" smtClean="0"/>
          </a:p>
        </p:txBody>
      </p:sp>
    </p:spTree>
    <p:extLst>
      <p:ext uri="{BB962C8B-B14F-4D97-AF65-F5344CB8AC3E}">
        <p14:creationId xmlns:p14="http://schemas.microsoft.com/office/powerpoint/2010/main" val="401399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举例说明</a:t>
            </a:r>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C84FBBD-EBD9-4071-B398-70D4084FEECC}" type="slidenum">
              <a:rPr lang="zh-CN" altLang="en-US" smtClean="0"/>
              <a:pPr/>
              <a:t>10</a:t>
            </a:fld>
            <a:endParaRPr lang="zh-CN" altLang="en-US" smtClean="0"/>
          </a:p>
        </p:txBody>
      </p:sp>
    </p:spTree>
    <p:extLst>
      <p:ext uri="{BB962C8B-B14F-4D97-AF65-F5344CB8AC3E}">
        <p14:creationId xmlns:p14="http://schemas.microsoft.com/office/powerpoint/2010/main" val="52940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2A63FA6-EEDE-4A8E-9054-461B3ECF453E}"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E8E7AF8-AE75-45CA-859E-3047E28D1253}" type="slidenum">
              <a:rPr lang="zh-CN" altLang="en-US"/>
              <a:pPr>
                <a:defRPr/>
              </a:pPr>
              <a:t>‹#›</a:t>
            </a:fld>
            <a:endParaRPr lang="zh-CN" altLang="en-US"/>
          </a:p>
        </p:txBody>
      </p:sp>
    </p:spTree>
    <p:extLst>
      <p:ext uri="{BB962C8B-B14F-4D97-AF65-F5344CB8AC3E}">
        <p14:creationId xmlns:p14="http://schemas.microsoft.com/office/powerpoint/2010/main" val="1345364035"/>
      </p:ext>
    </p:extLst>
  </p:cSld>
  <p:clrMapOvr>
    <a:masterClrMapping/>
  </p:clrMapOvr>
  <p:transition spd="slow"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E2D13A8-B200-4B90-A3D7-6B793DCC37BB}"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A54603-5FB6-448D-BAA8-2D0BF79E7F05}" type="slidenum">
              <a:rPr lang="zh-CN" altLang="en-US"/>
              <a:pPr>
                <a:defRPr/>
              </a:pPr>
              <a:t>‹#›</a:t>
            </a:fld>
            <a:endParaRPr lang="zh-CN" altLang="en-US"/>
          </a:p>
        </p:txBody>
      </p:sp>
    </p:spTree>
    <p:extLst>
      <p:ext uri="{BB962C8B-B14F-4D97-AF65-F5344CB8AC3E}">
        <p14:creationId xmlns:p14="http://schemas.microsoft.com/office/powerpoint/2010/main" val="985507779"/>
      </p:ext>
    </p:extLst>
  </p:cSld>
  <p:clrMapOvr>
    <a:masterClrMapping/>
  </p:clrMapOvr>
  <p:transition spd="slow"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4FC8411-8FB0-471E-8000-403353EA976D}"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E313D21-CDF5-4CB8-AEED-A64D93C6D93E}" type="slidenum">
              <a:rPr lang="zh-CN" altLang="en-US"/>
              <a:pPr>
                <a:defRPr/>
              </a:pPr>
              <a:t>‹#›</a:t>
            </a:fld>
            <a:endParaRPr lang="zh-CN" altLang="en-US"/>
          </a:p>
        </p:txBody>
      </p:sp>
    </p:spTree>
    <p:extLst>
      <p:ext uri="{BB962C8B-B14F-4D97-AF65-F5344CB8AC3E}">
        <p14:creationId xmlns:p14="http://schemas.microsoft.com/office/powerpoint/2010/main" val="2571725147"/>
      </p:ext>
    </p:extLst>
  </p:cSld>
  <p:clrMapOvr>
    <a:masterClrMapping/>
  </p:clrMapOvr>
  <p:transition spd="slow"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
        <p:nvSpPr>
          <p:cNvPr id="2" name="图片 3" descr="C:\Documents and Settings\鱼不愚\桌面\未标题-1.jpg"/>
          <p:cNvSpPr>
            <a:spLocks noChangeAspect="1" noChangeArrowheads="1"/>
          </p:cNvSpPr>
          <p:nvPr/>
        </p:nvSpPr>
        <p:spPr bwMode="auto">
          <a:xfrm>
            <a:off x="0" y="0"/>
            <a:ext cx="12192000" cy="6858000"/>
          </a:xfrm>
          <a:prstGeom prst="rect">
            <a:avLst/>
          </a:prstGeom>
          <a:noFill/>
          <a:ln>
            <a:noFill/>
          </a:ln>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mtClean="0">
              <a:solidFill>
                <a:srgbClr val="000000"/>
              </a:solidFill>
              <a:cs typeface="Arial" panose="020B0604020202020204" pitchFamily="34" charset="0"/>
            </a:endParaRPr>
          </a:p>
        </p:txBody>
      </p:sp>
      <p:sp>
        <p:nvSpPr>
          <p:cNvPr id="3" name="图片 3" descr="C:\Documents and Settings\鱼不愚\桌面\未标题-1.jpg"/>
          <p:cNvSpPr>
            <a:spLocks noChangeAspect="1" noChangeArrowheads="1"/>
          </p:cNvSpPr>
          <p:nvPr userDrawn="1"/>
        </p:nvSpPr>
        <p:spPr bwMode="auto">
          <a:xfrm>
            <a:off x="0" y="0"/>
            <a:ext cx="12192000" cy="6858000"/>
          </a:xfrm>
          <a:prstGeom prst="rect">
            <a:avLst/>
          </a:prstGeom>
          <a:noFill/>
          <a:ln>
            <a:noFill/>
          </a:ln>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306520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016000" y="274638"/>
            <a:ext cx="10769600" cy="1143000"/>
          </a:xfrm>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005E3054-F738-47F4-99F3-05C464D6CD52}" type="datetime1">
              <a:rPr lang="zh-CN" altLang="en-US"/>
              <a:pPr>
                <a:defRPr/>
              </a:pPr>
              <a:t>2018/8/20</a:t>
            </a:fld>
            <a:endParaRPr lang="zh-CN" altLang="en-US" sz="1800">
              <a:solidFill>
                <a:schemeClr val="tx1"/>
              </a:solidFill>
            </a:endParaRPr>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5" name="Slide Number Placeholder 5"/>
          <p:cNvSpPr>
            <a:spLocks noGrp="1" noChangeArrowheads="1"/>
          </p:cNvSpPr>
          <p:nvPr>
            <p:ph type="sldNum" sz="quarter" idx="12"/>
          </p:nvPr>
        </p:nvSpPr>
        <p:spPr/>
        <p:txBody>
          <a:bodyPr/>
          <a:lstStyle>
            <a:lvl1pPr>
              <a:defRPr/>
            </a:lvl1pPr>
          </a:lstStyle>
          <a:p>
            <a:fld id="{C99AACAE-E0C3-47EC-A958-767C8D424414}"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4167110219"/>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9BE712E-4148-4A1F-9736-5648F96A1810}"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240726A-29AB-4920-B1A9-56B2E84F7D63}" type="slidenum">
              <a:rPr lang="zh-CN" altLang="en-US"/>
              <a:pPr>
                <a:defRPr/>
              </a:pPr>
              <a:t>‹#›</a:t>
            </a:fld>
            <a:endParaRPr lang="zh-CN" altLang="en-US"/>
          </a:p>
        </p:txBody>
      </p:sp>
    </p:spTree>
    <p:extLst>
      <p:ext uri="{BB962C8B-B14F-4D97-AF65-F5344CB8AC3E}">
        <p14:creationId xmlns:p14="http://schemas.microsoft.com/office/powerpoint/2010/main" val="1302507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434C451-A0C9-4896-87CE-0800BC23BF0F}"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D8162B-65EE-43B0-83BB-449D6F1853A4}" type="slidenum">
              <a:rPr lang="zh-CN" altLang="en-US"/>
              <a:pPr>
                <a:defRPr/>
              </a:pPr>
              <a:t>‹#›</a:t>
            </a:fld>
            <a:endParaRPr lang="zh-CN" altLang="en-US"/>
          </a:p>
        </p:txBody>
      </p:sp>
    </p:spTree>
    <p:extLst>
      <p:ext uri="{BB962C8B-B14F-4D97-AF65-F5344CB8AC3E}">
        <p14:creationId xmlns:p14="http://schemas.microsoft.com/office/powerpoint/2010/main" val="319012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6D04E27-9990-4D23-9B27-D22FDCC52C4B}"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38A79B-D8FA-4490-BF23-74DC344FA118}" type="slidenum">
              <a:rPr lang="zh-CN" altLang="en-US"/>
              <a:pPr>
                <a:defRPr/>
              </a:pPr>
              <a:t>‹#›</a:t>
            </a:fld>
            <a:endParaRPr lang="zh-CN" altLang="en-US"/>
          </a:p>
        </p:txBody>
      </p:sp>
    </p:spTree>
    <p:extLst>
      <p:ext uri="{BB962C8B-B14F-4D97-AF65-F5344CB8AC3E}">
        <p14:creationId xmlns:p14="http://schemas.microsoft.com/office/powerpoint/2010/main" val="1924883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A98845D-98E4-471D-AF34-4C06419B5D05}"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9FEF975-320E-4431-AE45-C0013894BC9C}" type="slidenum">
              <a:rPr lang="zh-CN" altLang="en-US"/>
              <a:pPr>
                <a:defRPr/>
              </a:pPr>
              <a:t>‹#›</a:t>
            </a:fld>
            <a:endParaRPr lang="zh-CN" altLang="en-US"/>
          </a:p>
        </p:txBody>
      </p:sp>
    </p:spTree>
    <p:extLst>
      <p:ext uri="{BB962C8B-B14F-4D97-AF65-F5344CB8AC3E}">
        <p14:creationId xmlns:p14="http://schemas.microsoft.com/office/powerpoint/2010/main" val="20470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9197804-C143-4074-8367-84F1941565D5}" type="datetimeFigureOut">
              <a:rPr lang="zh-CN" altLang="en-US"/>
              <a:pPr>
                <a:defRPr/>
              </a:pPr>
              <a:t>2018/8/20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F98DE47-DF31-418E-B0C5-6410D32F1B4D}" type="slidenum">
              <a:rPr lang="zh-CN" altLang="en-US"/>
              <a:pPr>
                <a:defRPr/>
              </a:pPr>
              <a:t>‹#›</a:t>
            </a:fld>
            <a:endParaRPr lang="zh-CN" altLang="en-US"/>
          </a:p>
        </p:txBody>
      </p:sp>
    </p:spTree>
    <p:extLst>
      <p:ext uri="{BB962C8B-B14F-4D97-AF65-F5344CB8AC3E}">
        <p14:creationId xmlns:p14="http://schemas.microsoft.com/office/powerpoint/2010/main" val="2416899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CB03645-EB6E-421D-80AC-E94AE4D29588}" type="datetimeFigureOut">
              <a:rPr lang="zh-CN" altLang="en-US"/>
              <a:pPr>
                <a:defRPr/>
              </a:pPr>
              <a:t>2018/8/20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D9B041C-E46B-45B3-AFCE-F62CAA734901}" type="slidenum">
              <a:rPr lang="zh-CN" altLang="en-US"/>
              <a:pPr>
                <a:defRPr/>
              </a:pPr>
              <a:t>‹#›</a:t>
            </a:fld>
            <a:endParaRPr lang="zh-CN" altLang="en-US"/>
          </a:p>
        </p:txBody>
      </p:sp>
    </p:spTree>
    <p:extLst>
      <p:ext uri="{BB962C8B-B14F-4D97-AF65-F5344CB8AC3E}">
        <p14:creationId xmlns:p14="http://schemas.microsoft.com/office/powerpoint/2010/main" val="197852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4615138-CC2B-4134-8D1E-F972D82840EB}"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E4E20E9-0856-4A42-8807-0972101DEDE1}" type="slidenum">
              <a:rPr lang="zh-CN" altLang="en-US"/>
              <a:pPr>
                <a:defRPr/>
              </a:pPr>
              <a:t>‹#›</a:t>
            </a:fld>
            <a:endParaRPr lang="zh-CN" altLang="en-US"/>
          </a:p>
        </p:txBody>
      </p:sp>
    </p:spTree>
    <p:extLst>
      <p:ext uri="{BB962C8B-B14F-4D97-AF65-F5344CB8AC3E}">
        <p14:creationId xmlns:p14="http://schemas.microsoft.com/office/powerpoint/2010/main" val="3821841725"/>
      </p:ext>
    </p:extLst>
  </p:cSld>
  <p:clrMapOvr>
    <a:masterClrMapping/>
  </p:clrMapOvr>
  <p:transition spd="slow" advTm="3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A320C83-9BDF-40D9-BDBB-D4CC78AC8778}" type="datetimeFigureOut">
              <a:rPr lang="zh-CN" altLang="en-US"/>
              <a:pPr>
                <a:defRPr/>
              </a:pPr>
              <a:t>2018/8/20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5E8407F-8523-4E93-95EF-40BFFB8ED3B7}" type="slidenum">
              <a:rPr lang="zh-CN" altLang="en-US"/>
              <a:pPr>
                <a:defRPr/>
              </a:pPr>
              <a:t>‹#›</a:t>
            </a:fld>
            <a:endParaRPr lang="zh-CN" altLang="en-US"/>
          </a:p>
        </p:txBody>
      </p:sp>
    </p:spTree>
    <p:extLst>
      <p:ext uri="{BB962C8B-B14F-4D97-AF65-F5344CB8AC3E}">
        <p14:creationId xmlns:p14="http://schemas.microsoft.com/office/powerpoint/2010/main" val="2762866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B9EBA46-9C7A-4722-A389-A50544204F80}"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3159BEE-0927-4A28-8187-7B8B5C17648D}" type="slidenum">
              <a:rPr lang="zh-CN" altLang="en-US"/>
              <a:pPr>
                <a:defRPr/>
              </a:pPr>
              <a:t>‹#›</a:t>
            </a:fld>
            <a:endParaRPr lang="zh-CN" altLang="en-US"/>
          </a:p>
        </p:txBody>
      </p:sp>
    </p:spTree>
    <p:extLst>
      <p:ext uri="{BB962C8B-B14F-4D97-AF65-F5344CB8AC3E}">
        <p14:creationId xmlns:p14="http://schemas.microsoft.com/office/powerpoint/2010/main" val="3062958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19790C4-0B2C-4121-9272-CF1073972BCF}"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913BA99-4FD3-4316-9AFC-B6CD7D167032}" type="slidenum">
              <a:rPr lang="zh-CN" altLang="en-US"/>
              <a:pPr>
                <a:defRPr/>
              </a:pPr>
              <a:t>‹#›</a:t>
            </a:fld>
            <a:endParaRPr lang="zh-CN" altLang="en-US"/>
          </a:p>
        </p:txBody>
      </p:sp>
    </p:spTree>
    <p:extLst>
      <p:ext uri="{BB962C8B-B14F-4D97-AF65-F5344CB8AC3E}">
        <p14:creationId xmlns:p14="http://schemas.microsoft.com/office/powerpoint/2010/main" val="2233451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A572A6F-03E8-4688-9A3D-7D7EAEBAC265}"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AD5CE0-6503-43D5-83F1-BD3A71315596}" type="slidenum">
              <a:rPr lang="zh-CN" altLang="en-US"/>
              <a:pPr>
                <a:defRPr/>
              </a:pPr>
              <a:t>‹#›</a:t>
            </a:fld>
            <a:endParaRPr lang="zh-CN" altLang="en-US"/>
          </a:p>
        </p:txBody>
      </p:sp>
    </p:spTree>
    <p:extLst>
      <p:ext uri="{BB962C8B-B14F-4D97-AF65-F5344CB8AC3E}">
        <p14:creationId xmlns:p14="http://schemas.microsoft.com/office/powerpoint/2010/main" val="1490677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06F16BB-78CC-4EDC-9406-DE6FD2FEFD17}"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5353BB4-E06F-4F63-B32D-7B0443BC0E8D}" type="slidenum">
              <a:rPr lang="zh-CN" altLang="en-US"/>
              <a:pPr>
                <a:defRPr/>
              </a:pPr>
              <a:t>‹#›</a:t>
            </a:fld>
            <a:endParaRPr lang="zh-CN" altLang="en-US"/>
          </a:p>
        </p:txBody>
      </p:sp>
    </p:spTree>
    <p:extLst>
      <p:ext uri="{BB962C8B-B14F-4D97-AF65-F5344CB8AC3E}">
        <p14:creationId xmlns:p14="http://schemas.microsoft.com/office/powerpoint/2010/main" val="1031093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DFC98BF-36DE-4D71-8EE9-16AF8D72FA00}"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0BF9005-E6E0-475A-A395-34FB07EBC6B7}" type="slidenum">
              <a:rPr lang="zh-CN" altLang="en-US"/>
              <a:pPr>
                <a:defRPr/>
              </a:pPr>
              <a:t>‹#›</a:t>
            </a:fld>
            <a:endParaRPr lang="zh-CN" altLang="en-US"/>
          </a:p>
        </p:txBody>
      </p:sp>
    </p:spTree>
    <p:extLst>
      <p:ext uri="{BB962C8B-B14F-4D97-AF65-F5344CB8AC3E}">
        <p14:creationId xmlns:p14="http://schemas.microsoft.com/office/powerpoint/2010/main" val="343162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D0A68CA-2C69-4FA3-B976-E76921B2C23C}"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19A195C-6B5A-413B-96BE-BA4EDFB81F92}" type="slidenum">
              <a:rPr lang="zh-CN" altLang="en-US"/>
              <a:pPr>
                <a:defRPr/>
              </a:pPr>
              <a:t>‹#›</a:t>
            </a:fld>
            <a:endParaRPr lang="zh-CN" altLang="en-US"/>
          </a:p>
        </p:txBody>
      </p:sp>
    </p:spTree>
    <p:extLst>
      <p:ext uri="{BB962C8B-B14F-4D97-AF65-F5344CB8AC3E}">
        <p14:creationId xmlns:p14="http://schemas.microsoft.com/office/powerpoint/2010/main" val="342359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EE53C97-4C59-44F9-9D9E-66794D14591E}"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54AA921-FCE6-457E-80B8-9FFB6118ED29}" type="slidenum">
              <a:rPr lang="zh-CN" altLang="en-US"/>
              <a:pPr>
                <a:defRPr/>
              </a:pPr>
              <a:t>‹#›</a:t>
            </a:fld>
            <a:endParaRPr lang="zh-CN" altLang="en-US"/>
          </a:p>
        </p:txBody>
      </p:sp>
    </p:spTree>
    <p:extLst>
      <p:ext uri="{BB962C8B-B14F-4D97-AF65-F5344CB8AC3E}">
        <p14:creationId xmlns:p14="http://schemas.microsoft.com/office/powerpoint/2010/main" val="2398167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ED4F236-CBBA-40CE-BAFB-5D3BE8CCBCE6}"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7286940-B32B-4163-AA39-EA25DD35560D}" type="slidenum">
              <a:rPr lang="zh-CN" altLang="en-US"/>
              <a:pPr>
                <a:defRPr/>
              </a:pPr>
              <a:t>‹#›</a:t>
            </a:fld>
            <a:endParaRPr lang="zh-CN" altLang="en-US"/>
          </a:p>
        </p:txBody>
      </p:sp>
    </p:spTree>
    <p:extLst>
      <p:ext uri="{BB962C8B-B14F-4D97-AF65-F5344CB8AC3E}">
        <p14:creationId xmlns:p14="http://schemas.microsoft.com/office/powerpoint/2010/main" val="2644199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9979D6B-62D3-4411-9D9E-C57216A1173B}" type="datetimeFigureOut">
              <a:rPr lang="zh-CN" altLang="en-US"/>
              <a:pPr>
                <a:defRPr/>
              </a:pPr>
              <a:t>2018/8/20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8663DF3-8886-4ACC-B995-EE9C959426CC}" type="slidenum">
              <a:rPr lang="zh-CN" altLang="en-US"/>
              <a:pPr>
                <a:defRPr/>
              </a:pPr>
              <a:t>‹#›</a:t>
            </a:fld>
            <a:endParaRPr lang="zh-CN" altLang="en-US"/>
          </a:p>
        </p:txBody>
      </p:sp>
    </p:spTree>
    <p:extLst>
      <p:ext uri="{BB962C8B-B14F-4D97-AF65-F5344CB8AC3E}">
        <p14:creationId xmlns:p14="http://schemas.microsoft.com/office/powerpoint/2010/main" val="301978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B10F8D1-A9CF-4FC5-B781-9A4251BE7ED9}"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009ACE-8BD9-42F3-B1E6-473A894E9B77}" type="slidenum">
              <a:rPr lang="zh-CN" altLang="en-US"/>
              <a:pPr>
                <a:defRPr/>
              </a:pPr>
              <a:t>‹#›</a:t>
            </a:fld>
            <a:endParaRPr lang="zh-CN" altLang="en-US"/>
          </a:p>
        </p:txBody>
      </p:sp>
    </p:spTree>
    <p:extLst>
      <p:ext uri="{BB962C8B-B14F-4D97-AF65-F5344CB8AC3E}">
        <p14:creationId xmlns:p14="http://schemas.microsoft.com/office/powerpoint/2010/main" val="3155009775"/>
      </p:ext>
    </p:extLst>
  </p:cSld>
  <p:clrMapOvr>
    <a:masterClrMapping/>
  </p:clrMapOvr>
  <p:transition spd="slow" advTm="3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46CFD6CD-6233-492A-B304-9D1AC39E848F}" type="datetimeFigureOut">
              <a:rPr lang="zh-CN" altLang="en-US"/>
              <a:pPr>
                <a:defRPr/>
              </a:pPr>
              <a:t>2018/8/20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216221B-FB59-437E-A40B-DEF6313CC21B}" type="slidenum">
              <a:rPr lang="zh-CN" altLang="en-US"/>
              <a:pPr>
                <a:defRPr/>
              </a:pPr>
              <a:t>‹#›</a:t>
            </a:fld>
            <a:endParaRPr lang="zh-CN" altLang="en-US"/>
          </a:p>
        </p:txBody>
      </p:sp>
    </p:spTree>
    <p:extLst>
      <p:ext uri="{BB962C8B-B14F-4D97-AF65-F5344CB8AC3E}">
        <p14:creationId xmlns:p14="http://schemas.microsoft.com/office/powerpoint/2010/main" val="1209471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5790203-4C22-4412-939B-23FE45AECA93}" type="datetimeFigureOut">
              <a:rPr lang="zh-CN" altLang="en-US"/>
              <a:pPr>
                <a:defRPr/>
              </a:pPr>
              <a:t>2018/8/20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9BFB9B0-D357-419A-9FBA-B5AB96AE208B}" type="slidenum">
              <a:rPr lang="zh-CN" altLang="en-US"/>
              <a:pPr>
                <a:defRPr/>
              </a:pPr>
              <a:t>‹#›</a:t>
            </a:fld>
            <a:endParaRPr lang="zh-CN" altLang="en-US"/>
          </a:p>
        </p:txBody>
      </p:sp>
    </p:spTree>
    <p:extLst>
      <p:ext uri="{BB962C8B-B14F-4D97-AF65-F5344CB8AC3E}">
        <p14:creationId xmlns:p14="http://schemas.microsoft.com/office/powerpoint/2010/main" val="720671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809560-8AFB-43E0-BF9F-6EDA220DD75A}"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1862C4A-9B92-42F9-8EE0-BCB72A489DDC}" type="slidenum">
              <a:rPr lang="zh-CN" altLang="en-US"/>
              <a:pPr>
                <a:defRPr/>
              </a:pPr>
              <a:t>‹#›</a:t>
            </a:fld>
            <a:endParaRPr lang="zh-CN" altLang="en-US"/>
          </a:p>
        </p:txBody>
      </p:sp>
    </p:spTree>
    <p:extLst>
      <p:ext uri="{BB962C8B-B14F-4D97-AF65-F5344CB8AC3E}">
        <p14:creationId xmlns:p14="http://schemas.microsoft.com/office/powerpoint/2010/main" val="2556769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ABDFC67-10DC-45FD-B5E0-68CCF1AEEF29}"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9D350B3-04B7-47E2-B14D-B386EE78D7FB}" type="slidenum">
              <a:rPr lang="zh-CN" altLang="en-US"/>
              <a:pPr>
                <a:defRPr/>
              </a:pPr>
              <a:t>‹#›</a:t>
            </a:fld>
            <a:endParaRPr lang="zh-CN" altLang="en-US"/>
          </a:p>
        </p:txBody>
      </p:sp>
    </p:spTree>
    <p:extLst>
      <p:ext uri="{BB962C8B-B14F-4D97-AF65-F5344CB8AC3E}">
        <p14:creationId xmlns:p14="http://schemas.microsoft.com/office/powerpoint/2010/main" val="980981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C04628D-3A6D-4C85-A544-134680C3BF9C}"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B07D272-A489-41BF-A172-B8829ED2D392}" type="slidenum">
              <a:rPr lang="zh-CN" altLang="en-US"/>
              <a:pPr>
                <a:defRPr/>
              </a:pPr>
              <a:t>‹#›</a:t>
            </a:fld>
            <a:endParaRPr lang="zh-CN" altLang="en-US"/>
          </a:p>
        </p:txBody>
      </p:sp>
    </p:spTree>
    <p:extLst>
      <p:ext uri="{BB962C8B-B14F-4D97-AF65-F5344CB8AC3E}">
        <p14:creationId xmlns:p14="http://schemas.microsoft.com/office/powerpoint/2010/main" val="2877773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A61B9AD-CB39-481C-A043-D747FDC044F2}"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DCAAFB-D0CF-481F-89BB-5DEEB79221A7}" type="slidenum">
              <a:rPr lang="zh-CN" altLang="en-US"/>
              <a:pPr>
                <a:defRPr/>
              </a:pPr>
              <a:t>‹#›</a:t>
            </a:fld>
            <a:endParaRPr lang="zh-CN" altLang="en-US"/>
          </a:p>
        </p:txBody>
      </p:sp>
    </p:spTree>
    <p:extLst>
      <p:ext uri="{BB962C8B-B14F-4D97-AF65-F5344CB8AC3E}">
        <p14:creationId xmlns:p14="http://schemas.microsoft.com/office/powerpoint/2010/main" val="3840376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5947B11-F6E3-4A6D-94B9-D17265F6F7C1}"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4F2DF61-2889-4B9C-AF61-4B08582A3001}" type="slidenum">
              <a:rPr lang="zh-CN" altLang="en-US"/>
              <a:pPr>
                <a:defRPr/>
              </a:pPr>
              <a:t>‹#›</a:t>
            </a:fld>
            <a:endParaRPr lang="zh-CN" altLang="en-US"/>
          </a:p>
        </p:txBody>
      </p:sp>
    </p:spTree>
    <p:extLst>
      <p:ext uri="{BB962C8B-B14F-4D97-AF65-F5344CB8AC3E}">
        <p14:creationId xmlns:p14="http://schemas.microsoft.com/office/powerpoint/2010/main" val="134883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EA0854-8120-4353-9808-21B287DB6DE2}"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182AE05-D6C6-405F-80A2-A48229A87552}" type="slidenum">
              <a:rPr lang="zh-CN" altLang="en-US"/>
              <a:pPr>
                <a:defRPr/>
              </a:pPr>
              <a:t>‹#›</a:t>
            </a:fld>
            <a:endParaRPr lang="zh-CN" altLang="en-US"/>
          </a:p>
        </p:txBody>
      </p:sp>
    </p:spTree>
    <p:extLst>
      <p:ext uri="{BB962C8B-B14F-4D97-AF65-F5344CB8AC3E}">
        <p14:creationId xmlns:p14="http://schemas.microsoft.com/office/powerpoint/2010/main" val="2856432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59C205E-8E4A-4086-B58A-DB74C2A855BC}"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716DFB7-ADFF-4E47-87DC-5D764DA86F66}" type="slidenum">
              <a:rPr lang="zh-CN" altLang="en-US"/>
              <a:pPr>
                <a:defRPr/>
              </a:pPr>
              <a:t>‹#›</a:t>
            </a:fld>
            <a:endParaRPr lang="zh-CN" altLang="en-US"/>
          </a:p>
        </p:txBody>
      </p:sp>
    </p:spTree>
    <p:extLst>
      <p:ext uri="{BB962C8B-B14F-4D97-AF65-F5344CB8AC3E}">
        <p14:creationId xmlns:p14="http://schemas.microsoft.com/office/powerpoint/2010/main" val="2974441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93753" y="1600205"/>
            <a:ext cx="703156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028518" y="1600205"/>
            <a:ext cx="70336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87EBE99-9DD4-4D9E-9980-725036A50E63}"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C831E8-64FA-4553-9BA9-4AC60D3F754C}" type="slidenum">
              <a:rPr lang="zh-CN" altLang="en-US"/>
              <a:pPr>
                <a:defRPr/>
              </a:pPr>
              <a:t>‹#›</a:t>
            </a:fld>
            <a:endParaRPr lang="zh-CN" altLang="en-US"/>
          </a:p>
        </p:txBody>
      </p:sp>
    </p:spTree>
    <p:extLst>
      <p:ext uri="{BB962C8B-B14F-4D97-AF65-F5344CB8AC3E}">
        <p14:creationId xmlns:p14="http://schemas.microsoft.com/office/powerpoint/2010/main" val="404180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14F4516-6B81-442D-B612-3717AD5E3729}"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D0B7668-ED7B-46BE-98D7-46BC94682313}" type="slidenum">
              <a:rPr lang="zh-CN" altLang="en-US"/>
              <a:pPr>
                <a:defRPr/>
              </a:pPr>
              <a:t>‹#›</a:t>
            </a:fld>
            <a:endParaRPr lang="zh-CN" altLang="en-US"/>
          </a:p>
        </p:txBody>
      </p:sp>
    </p:spTree>
    <p:extLst>
      <p:ext uri="{BB962C8B-B14F-4D97-AF65-F5344CB8AC3E}">
        <p14:creationId xmlns:p14="http://schemas.microsoft.com/office/powerpoint/2010/main" val="991656004"/>
      </p:ext>
    </p:extLst>
  </p:cSld>
  <p:clrMapOvr>
    <a:masterClrMapping/>
  </p:clrMapOvr>
  <p:transition spd="slow" advTm="3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C56363C-FCE0-47C4-94E5-49CF26652A98}" type="datetimeFigureOut">
              <a:rPr lang="zh-CN" altLang="en-US"/>
              <a:pPr>
                <a:defRPr/>
              </a:pPr>
              <a:t>2018/8/20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1007AE9-8491-401F-AA82-2AE7CF62F3B0}" type="slidenum">
              <a:rPr lang="zh-CN" altLang="en-US"/>
              <a:pPr>
                <a:defRPr/>
              </a:pPr>
              <a:t>‹#›</a:t>
            </a:fld>
            <a:endParaRPr lang="zh-CN" altLang="en-US"/>
          </a:p>
        </p:txBody>
      </p:sp>
    </p:spTree>
    <p:extLst>
      <p:ext uri="{BB962C8B-B14F-4D97-AF65-F5344CB8AC3E}">
        <p14:creationId xmlns:p14="http://schemas.microsoft.com/office/powerpoint/2010/main" val="4018599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C648147-A539-4A4A-BC5E-71D06B3FCF14}" type="datetimeFigureOut">
              <a:rPr lang="zh-CN" altLang="en-US"/>
              <a:pPr>
                <a:defRPr/>
              </a:pPr>
              <a:t>2018/8/20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90E0E52-F7B9-4FBC-8660-02774C3CB968}" type="slidenum">
              <a:rPr lang="zh-CN" altLang="en-US"/>
              <a:pPr>
                <a:defRPr/>
              </a:pPr>
              <a:t>‹#›</a:t>
            </a:fld>
            <a:endParaRPr lang="zh-CN" altLang="en-US"/>
          </a:p>
        </p:txBody>
      </p:sp>
    </p:spTree>
    <p:extLst>
      <p:ext uri="{BB962C8B-B14F-4D97-AF65-F5344CB8AC3E}">
        <p14:creationId xmlns:p14="http://schemas.microsoft.com/office/powerpoint/2010/main" val="1293588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68706F4-F9D2-4B8C-BCA9-3E627C5489C9}" type="datetimeFigureOut">
              <a:rPr lang="zh-CN" altLang="en-US"/>
              <a:pPr>
                <a:defRPr/>
              </a:pPr>
              <a:t>2018/8/20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770B686-877B-4EAF-ACF4-384A88866B66}" type="slidenum">
              <a:rPr lang="zh-CN" altLang="en-US"/>
              <a:pPr>
                <a:defRPr/>
              </a:pPr>
              <a:t>‹#›</a:t>
            </a:fld>
            <a:endParaRPr lang="zh-CN" altLang="en-US"/>
          </a:p>
        </p:txBody>
      </p:sp>
    </p:spTree>
    <p:extLst>
      <p:ext uri="{BB962C8B-B14F-4D97-AF65-F5344CB8AC3E}">
        <p14:creationId xmlns:p14="http://schemas.microsoft.com/office/powerpoint/2010/main" val="3106650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5"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7123B6D-C0C8-4377-8752-351F05A6A690}"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12AE9B8-65CB-43E8-91B1-4E268DBAE3C5}" type="slidenum">
              <a:rPr lang="zh-CN" altLang="en-US"/>
              <a:pPr>
                <a:defRPr/>
              </a:pPr>
              <a:t>‹#›</a:t>
            </a:fld>
            <a:endParaRPr lang="zh-CN" altLang="en-US"/>
          </a:p>
        </p:txBody>
      </p:sp>
    </p:spTree>
    <p:extLst>
      <p:ext uri="{BB962C8B-B14F-4D97-AF65-F5344CB8AC3E}">
        <p14:creationId xmlns:p14="http://schemas.microsoft.com/office/powerpoint/2010/main" val="2137196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2D6B12D-F771-4273-8EAE-4BC7B0B96C55}"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0840567-B587-4357-BFCE-8D467D9D2277}" type="slidenum">
              <a:rPr lang="zh-CN" altLang="en-US"/>
              <a:pPr>
                <a:defRPr/>
              </a:pPr>
              <a:t>‹#›</a:t>
            </a:fld>
            <a:endParaRPr lang="zh-CN" altLang="en-US"/>
          </a:p>
        </p:txBody>
      </p:sp>
    </p:spTree>
    <p:extLst>
      <p:ext uri="{BB962C8B-B14F-4D97-AF65-F5344CB8AC3E}">
        <p14:creationId xmlns:p14="http://schemas.microsoft.com/office/powerpoint/2010/main" val="506947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541F701-B36C-4023-8AAD-0A44D5B411DA}"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3C39DF-BB06-404C-9D9B-FD71132B7800}" type="slidenum">
              <a:rPr lang="zh-CN" altLang="en-US"/>
              <a:pPr>
                <a:defRPr/>
              </a:pPr>
              <a:t>‹#›</a:t>
            </a:fld>
            <a:endParaRPr lang="zh-CN" altLang="en-US"/>
          </a:p>
        </p:txBody>
      </p:sp>
    </p:spTree>
    <p:extLst>
      <p:ext uri="{BB962C8B-B14F-4D97-AF65-F5344CB8AC3E}">
        <p14:creationId xmlns:p14="http://schemas.microsoft.com/office/powerpoint/2010/main" val="2246386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495619" y="274643"/>
            <a:ext cx="3566582"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93751" y="274643"/>
            <a:ext cx="10498667"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AA96212-F3A9-4AFB-B5C0-47D0B82C57F7}" type="datetimeFigureOut">
              <a:rPr lang="zh-CN" altLang="en-US"/>
              <a:pPr>
                <a:defRPr/>
              </a:pPr>
              <a:t>2018/8/20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3FAC290-633C-4E5F-8430-6F9B671350EA}" type="slidenum">
              <a:rPr lang="zh-CN" altLang="en-US"/>
              <a:pPr>
                <a:defRPr/>
              </a:pPr>
              <a:t>‹#›</a:t>
            </a:fld>
            <a:endParaRPr lang="zh-CN" altLang="en-US"/>
          </a:p>
        </p:txBody>
      </p:sp>
    </p:spTree>
    <p:extLst>
      <p:ext uri="{BB962C8B-B14F-4D97-AF65-F5344CB8AC3E}">
        <p14:creationId xmlns:p14="http://schemas.microsoft.com/office/powerpoint/2010/main" val="415175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F4E729A-73C5-464D-9A0C-F8A28F6185D0}" type="datetimeFigureOut">
              <a:rPr lang="zh-CN" altLang="en-US"/>
              <a:pPr>
                <a:defRPr/>
              </a:pPr>
              <a:t>2018/8/20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40B2BD1-4005-499A-8436-F586C8CE1046}" type="slidenum">
              <a:rPr lang="zh-CN" altLang="en-US"/>
              <a:pPr>
                <a:defRPr/>
              </a:pPr>
              <a:t>‹#›</a:t>
            </a:fld>
            <a:endParaRPr lang="zh-CN" altLang="en-US"/>
          </a:p>
        </p:txBody>
      </p:sp>
    </p:spTree>
    <p:extLst>
      <p:ext uri="{BB962C8B-B14F-4D97-AF65-F5344CB8AC3E}">
        <p14:creationId xmlns:p14="http://schemas.microsoft.com/office/powerpoint/2010/main" val="2071122389"/>
      </p:ext>
    </p:extLst>
  </p:cSld>
  <p:clrMapOvr>
    <a:masterClrMapping/>
  </p:clrMapOvr>
  <p:transition spd="slow"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01E0AE5-443E-4B4A-AD52-81F430BD15E6}" type="datetimeFigureOut">
              <a:rPr lang="zh-CN" altLang="en-US"/>
              <a:pPr>
                <a:defRPr/>
              </a:pPr>
              <a:t>2018/8/20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6996509-92CC-4B73-8AE8-8B9E9BD2A5CC}" type="slidenum">
              <a:rPr lang="zh-CN" altLang="en-US"/>
              <a:pPr>
                <a:defRPr/>
              </a:pPr>
              <a:t>‹#›</a:t>
            </a:fld>
            <a:endParaRPr lang="zh-CN" altLang="en-US"/>
          </a:p>
        </p:txBody>
      </p:sp>
    </p:spTree>
    <p:extLst>
      <p:ext uri="{BB962C8B-B14F-4D97-AF65-F5344CB8AC3E}">
        <p14:creationId xmlns:p14="http://schemas.microsoft.com/office/powerpoint/2010/main" val="818384312"/>
      </p:ext>
    </p:extLst>
  </p:cSld>
  <p:clrMapOvr>
    <a:masterClrMapping/>
  </p:clrMapOvr>
  <p:transition spd="slow"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1B38833-AF78-428D-8246-D98AC56959F0}" type="datetimeFigureOut">
              <a:rPr lang="zh-CN" altLang="en-US"/>
              <a:pPr>
                <a:defRPr/>
              </a:pPr>
              <a:t>2018/8/20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DD0F3B7-D1EB-4725-B2E3-4EC5AADDFAAE}" type="slidenum">
              <a:rPr lang="zh-CN" altLang="en-US"/>
              <a:pPr>
                <a:defRPr/>
              </a:pPr>
              <a:t>‹#›</a:t>
            </a:fld>
            <a:endParaRPr lang="zh-CN" altLang="en-US"/>
          </a:p>
        </p:txBody>
      </p:sp>
    </p:spTree>
    <p:extLst>
      <p:ext uri="{BB962C8B-B14F-4D97-AF65-F5344CB8AC3E}">
        <p14:creationId xmlns:p14="http://schemas.microsoft.com/office/powerpoint/2010/main" val="1562032788"/>
      </p:ext>
    </p:extLst>
  </p:cSld>
  <p:clrMapOvr>
    <a:masterClrMapping/>
  </p:clrMapOvr>
  <p:transition spd="slow"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F81B41D-0A26-42FC-A81B-4B68A332057C}"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DBFCE4C-15BD-4738-9F7F-611C04DD28F1}" type="slidenum">
              <a:rPr lang="zh-CN" altLang="en-US"/>
              <a:pPr>
                <a:defRPr/>
              </a:pPr>
              <a:t>‹#›</a:t>
            </a:fld>
            <a:endParaRPr lang="zh-CN" altLang="en-US"/>
          </a:p>
        </p:txBody>
      </p:sp>
    </p:spTree>
    <p:extLst>
      <p:ext uri="{BB962C8B-B14F-4D97-AF65-F5344CB8AC3E}">
        <p14:creationId xmlns:p14="http://schemas.microsoft.com/office/powerpoint/2010/main" val="1771749717"/>
      </p:ext>
    </p:extLst>
  </p:cSld>
  <p:clrMapOvr>
    <a:masterClrMapping/>
  </p:clrMapOvr>
  <p:transition spd="slow"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82310C7-857C-4C47-A7EA-A177B729B76F}" type="datetimeFigureOut">
              <a:rPr lang="zh-CN" altLang="en-US"/>
              <a:pPr>
                <a:defRPr/>
              </a:pPr>
              <a:t>2018/8/20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A81CB6-C2E7-4959-B28D-D0B5F95071AC}" type="slidenum">
              <a:rPr lang="zh-CN" altLang="en-US"/>
              <a:pPr>
                <a:defRPr/>
              </a:pPr>
              <a:t>‹#›</a:t>
            </a:fld>
            <a:endParaRPr lang="zh-CN" altLang="en-US"/>
          </a:p>
        </p:txBody>
      </p:sp>
    </p:spTree>
    <p:extLst>
      <p:ext uri="{BB962C8B-B14F-4D97-AF65-F5344CB8AC3E}">
        <p14:creationId xmlns:p14="http://schemas.microsoft.com/office/powerpoint/2010/main" val="1668301888"/>
      </p:ext>
    </p:extLst>
  </p:cSld>
  <p:clrMapOvr>
    <a:masterClrMapping/>
  </p:clrMapOvr>
  <p:transition spd="slow"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C1D27790-020C-4B2A-8D48-C0970A9164C2}" type="datetimeFigureOut">
              <a:rPr lang="zh-CN" altLang="en-US"/>
              <a:pPr>
                <a:defRPr/>
              </a:pPr>
              <a:t>2018/8/20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AF00861-4F1D-41BF-920C-34370C89234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946" r:id="rId12"/>
    <p:sldLayoutId id="2147483947" r:id="rId13"/>
  </p:sldLayoutIdLst>
  <p:transition spd="slow" advTm="3000">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56DF5C-9C0D-4D1A-92A8-41699D3659B6}" type="datetimeFigureOut">
              <a:rPr lang="zh-CN" altLang="en-US"/>
              <a:pPr>
                <a:defRPr/>
              </a:pPr>
              <a:t>2018/8/20</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BB2C80-D770-4D06-878B-CB73A06541D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726DD2A-DC9F-448C-A936-B13EF06F5139}" type="datetimeFigureOut">
              <a:rPr lang="zh-CN" altLang="en-US"/>
              <a:pPr>
                <a:defRPr/>
              </a:pPr>
              <a:t>2018/8/20</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8D01FBF-2097-416C-81E1-B1102D7DD3B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文本占位符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D2BD9CB-7479-4AE5-BC5F-5E75D25D71E9}" type="datetimeFigureOut">
              <a:rPr lang="zh-CN" altLang="en-US"/>
              <a:pPr>
                <a:defRPr/>
              </a:pPr>
              <a:t>2018/8/20</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370D856-CA6A-4EBF-A99A-3FE3E819E35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fld id="{8F37C91E-FE6C-4E8E-87E7-82F11F2476CB}" type="datetime1">
              <a:rPr lang="zh-CN" altLang="en-US"/>
              <a:pPr>
                <a:defRPr/>
              </a:pPr>
              <a:t>2018/8/20</a:t>
            </a:fld>
            <a:endParaRPr lang="zh-CN" altLang="en-US" sz="1800"/>
          </a:p>
        </p:txBody>
      </p:sp>
      <p:pic>
        <p:nvPicPr>
          <p:cNvPr id="7171"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2" name="组合 10"/>
          <p:cNvGrpSpPr>
            <a:grpSpLocks/>
          </p:cNvGrpSpPr>
          <p:nvPr/>
        </p:nvGrpSpPr>
        <p:grpSpPr bwMode="auto">
          <a:xfrm>
            <a:off x="0" y="3705225"/>
            <a:ext cx="12192000" cy="3152775"/>
            <a:chOff x="0" y="3704871"/>
            <a:chExt cx="12192001" cy="3153129"/>
          </a:xfrm>
        </p:grpSpPr>
        <p:sp>
          <p:nvSpPr>
            <p:cNvPr id="7183" name="矩形 6"/>
            <p:cNvSpPr>
              <a:spLocks noChangeArrowheads="1"/>
            </p:cNvSpPr>
            <p:nvPr/>
          </p:nvSpPr>
          <p:spPr bwMode="auto">
            <a:xfrm>
              <a:off x="1" y="3783722"/>
              <a:ext cx="12192000" cy="3074278"/>
            </a:xfrm>
            <a:prstGeom prst="rect">
              <a:avLst/>
            </a:prstGeom>
            <a:solidFill>
              <a:srgbClr val="40566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charset="0"/>
                <a:buNone/>
              </a:pPr>
              <a:endParaRPr lang="zh-CN" altLang="en-US" sz="1800">
                <a:latin typeface="Arial" charset="0"/>
              </a:endParaRPr>
            </a:p>
          </p:txBody>
        </p:sp>
        <p:cxnSp>
          <p:nvCxnSpPr>
            <p:cNvPr id="7184" name="直接连接符 8"/>
            <p:cNvCxnSpPr>
              <a:cxnSpLocks noChangeShapeType="1"/>
            </p:cNvCxnSpPr>
            <p:nvPr/>
          </p:nvCxnSpPr>
          <p:spPr bwMode="auto">
            <a:xfrm>
              <a:off x="0" y="3704871"/>
              <a:ext cx="12192000" cy="0"/>
            </a:xfrm>
            <a:prstGeom prst="line">
              <a:avLst/>
            </a:prstGeom>
            <a:noFill/>
            <a:ln w="50800" algn="ctr">
              <a:solidFill>
                <a:srgbClr val="F16C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73" name="TextBox 9"/>
          <p:cNvSpPr txBox="1">
            <a:spLocks noChangeArrowheads="1"/>
          </p:cNvSpPr>
          <p:nvPr/>
        </p:nvSpPr>
        <p:spPr bwMode="auto">
          <a:xfrm>
            <a:off x="4441825" y="4087813"/>
            <a:ext cx="3249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zh-CN" altLang="en-US" sz="6000" b="1">
                <a:solidFill>
                  <a:schemeClr val="bg1"/>
                </a:solidFill>
                <a:latin typeface="黑体" pitchFamily="49" charset="-122"/>
                <a:ea typeface="黑体" pitchFamily="49" charset="-122"/>
              </a:rPr>
              <a:t>超星发现</a:t>
            </a:r>
          </a:p>
        </p:txBody>
      </p:sp>
      <p:sp>
        <p:nvSpPr>
          <p:cNvPr id="7174" name="TextBox 11"/>
          <p:cNvSpPr txBox="1">
            <a:spLocks noChangeArrowheads="1"/>
          </p:cNvSpPr>
          <p:nvPr/>
        </p:nvSpPr>
        <p:spPr bwMode="auto">
          <a:xfrm>
            <a:off x="5367338" y="5316538"/>
            <a:ext cx="1441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zh-CN" altLang="en-US" sz="2400" b="1">
                <a:solidFill>
                  <a:srgbClr val="F16C63"/>
                </a:solidFill>
                <a:latin typeface="黑体" pitchFamily="49" charset="-122"/>
                <a:ea typeface="黑体" pitchFamily="49" charset="-122"/>
              </a:rPr>
              <a:t>超星集团</a:t>
            </a:r>
          </a:p>
        </p:txBody>
      </p:sp>
      <p:grpSp>
        <p:nvGrpSpPr>
          <p:cNvPr id="2055" name="组合 31"/>
          <p:cNvGrpSpPr>
            <a:grpSpLocks/>
          </p:cNvGrpSpPr>
          <p:nvPr/>
        </p:nvGrpSpPr>
        <p:grpSpPr bwMode="auto">
          <a:xfrm>
            <a:off x="2065338" y="473075"/>
            <a:ext cx="7802562" cy="2433638"/>
            <a:chOff x="1387366" y="472966"/>
            <a:chExt cx="7801302" cy="2433144"/>
          </a:xfrm>
        </p:grpSpPr>
        <p:cxnSp>
          <p:nvCxnSpPr>
            <p:cNvPr id="7176" name="直接连接符 13"/>
            <p:cNvCxnSpPr>
              <a:cxnSpLocks noChangeShapeType="1"/>
            </p:cNvCxnSpPr>
            <p:nvPr/>
          </p:nvCxnSpPr>
          <p:spPr bwMode="auto">
            <a:xfrm flipV="1">
              <a:off x="1387366" y="1355834"/>
              <a:ext cx="1119351" cy="1213945"/>
            </a:xfrm>
            <a:prstGeom prst="line">
              <a:avLst/>
            </a:prstGeom>
            <a:noFill/>
            <a:ln w="44450" algn="ctr">
              <a:solidFill>
                <a:srgbClr val="F16C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7" name="直接连接符 18"/>
            <p:cNvCxnSpPr>
              <a:cxnSpLocks noChangeShapeType="1"/>
            </p:cNvCxnSpPr>
            <p:nvPr/>
          </p:nvCxnSpPr>
          <p:spPr bwMode="auto">
            <a:xfrm flipH="1" flipV="1">
              <a:off x="2506717" y="1355835"/>
              <a:ext cx="1119352" cy="1550274"/>
            </a:xfrm>
            <a:prstGeom prst="line">
              <a:avLst/>
            </a:prstGeom>
            <a:noFill/>
            <a:ln w="44450" algn="ctr">
              <a:solidFill>
                <a:srgbClr val="F16C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8" name="直接连接符 20"/>
            <p:cNvCxnSpPr>
              <a:cxnSpLocks noChangeShapeType="1"/>
            </p:cNvCxnSpPr>
            <p:nvPr/>
          </p:nvCxnSpPr>
          <p:spPr bwMode="auto">
            <a:xfrm flipV="1">
              <a:off x="3626069" y="813236"/>
              <a:ext cx="1182414" cy="2092874"/>
            </a:xfrm>
            <a:prstGeom prst="line">
              <a:avLst/>
            </a:prstGeom>
            <a:noFill/>
            <a:ln w="44450" algn="ctr">
              <a:solidFill>
                <a:srgbClr val="F16C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9" name="直接连接符 22"/>
            <p:cNvCxnSpPr>
              <a:cxnSpLocks noChangeShapeType="1"/>
            </p:cNvCxnSpPr>
            <p:nvPr/>
          </p:nvCxnSpPr>
          <p:spPr bwMode="auto">
            <a:xfrm flipH="1" flipV="1">
              <a:off x="4808483" y="827689"/>
              <a:ext cx="378372" cy="1166648"/>
            </a:xfrm>
            <a:prstGeom prst="line">
              <a:avLst/>
            </a:prstGeom>
            <a:noFill/>
            <a:ln w="44450" algn="ctr">
              <a:solidFill>
                <a:srgbClr val="F16C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0" name="直接连接符 24"/>
            <p:cNvCxnSpPr>
              <a:cxnSpLocks noChangeShapeType="1"/>
            </p:cNvCxnSpPr>
            <p:nvPr/>
          </p:nvCxnSpPr>
          <p:spPr bwMode="auto">
            <a:xfrm flipV="1">
              <a:off x="5186855" y="472966"/>
              <a:ext cx="909145" cy="1554216"/>
            </a:xfrm>
            <a:prstGeom prst="line">
              <a:avLst/>
            </a:prstGeom>
            <a:noFill/>
            <a:ln w="44450" algn="ctr">
              <a:solidFill>
                <a:srgbClr val="F16C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1" name="直接连接符 27"/>
            <p:cNvCxnSpPr>
              <a:cxnSpLocks noChangeShapeType="1"/>
            </p:cNvCxnSpPr>
            <p:nvPr/>
          </p:nvCxnSpPr>
          <p:spPr bwMode="auto">
            <a:xfrm flipH="1" flipV="1">
              <a:off x="6080235" y="472967"/>
              <a:ext cx="2653861" cy="2433143"/>
            </a:xfrm>
            <a:prstGeom prst="line">
              <a:avLst/>
            </a:prstGeom>
            <a:noFill/>
            <a:ln w="44450" algn="ctr">
              <a:solidFill>
                <a:srgbClr val="F16C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2" name="直接连接符 34"/>
            <p:cNvCxnSpPr>
              <a:cxnSpLocks noChangeShapeType="1"/>
            </p:cNvCxnSpPr>
            <p:nvPr/>
          </p:nvCxnSpPr>
          <p:spPr bwMode="auto">
            <a:xfrm flipV="1">
              <a:off x="8734096" y="1859673"/>
              <a:ext cx="454572" cy="1003079"/>
            </a:xfrm>
            <a:prstGeom prst="line">
              <a:avLst/>
            </a:prstGeom>
            <a:noFill/>
            <a:ln w="44450" algn="ctr">
              <a:solidFill>
                <a:srgbClr val="F16C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left)">
                                      <p:cBhvr>
                                        <p:cTn id="7"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1181714" y="-47191"/>
            <a:ext cx="9828571" cy="6952381"/>
          </a:xfrm>
          <a:prstGeom prst="rect">
            <a:avLst/>
          </a:prstGeom>
        </p:spPr>
      </p:pic>
      <p:sp>
        <p:nvSpPr>
          <p:cNvPr id="4" name="圆角矩形 3"/>
          <p:cNvSpPr/>
          <p:nvPr/>
        </p:nvSpPr>
        <p:spPr>
          <a:xfrm>
            <a:off x="3730337" y="1331551"/>
            <a:ext cx="2236709" cy="381000"/>
          </a:xfrm>
          <a:prstGeom prst="round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标注 6"/>
          <p:cNvSpPr/>
          <p:nvPr/>
        </p:nvSpPr>
        <p:spPr>
          <a:xfrm>
            <a:off x="4967143" y="1998375"/>
            <a:ext cx="3501448" cy="464272"/>
          </a:xfrm>
          <a:prstGeom prst="wedgeRoundRectCallout">
            <a:avLst>
              <a:gd name="adj1" fmla="val -39626"/>
              <a:gd name="adj2" fmla="val -87006"/>
              <a:gd name="adj3" fmla="val 16667"/>
            </a:avLst>
          </a:prstGeom>
          <a:solidFill>
            <a:schemeClr val="bg1"/>
          </a:solidFill>
          <a:ln>
            <a:solidFill>
              <a:srgbClr val="FF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000" b="1" dirty="0">
                <a:solidFill>
                  <a:schemeClr val="accent2"/>
                </a:solidFill>
                <a:latin typeface="黑体" panose="02010609060101010101" pitchFamily="49" charset="-122"/>
                <a:ea typeface="黑体" panose="02010609060101010101" pitchFamily="49" charset="-122"/>
              </a:rPr>
              <a:t>搜索</a:t>
            </a:r>
            <a:r>
              <a:rPr lang="zh-CN" altLang="en-US" sz="2000" b="1" dirty="0" smtClean="0">
                <a:solidFill>
                  <a:schemeClr val="accent2"/>
                </a:solidFill>
                <a:latin typeface="黑体" panose="02010609060101010101" pitchFamily="49" charset="-122"/>
                <a:ea typeface="黑体" panose="02010609060101010101" pitchFamily="49" charset="-122"/>
              </a:rPr>
              <a:t>结果</a:t>
            </a:r>
            <a:r>
              <a:rPr lang="en-US" altLang="zh-CN" sz="2000" b="1" dirty="0" smtClean="0">
                <a:solidFill>
                  <a:schemeClr val="accent2"/>
                </a:solidFill>
                <a:latin typeface="黑体" panose="02010609060101010101" pitchFamily="49" charset="-122"/>
                <a:ea typeface="黑体" panose="02010609060101010101" pitchFamily="49" charset="-122"/>
              </a:rPr>
              <a:t>150</a:t>
            </a:r>
            <a:r>
              <a:rPr lang="zh-CN" altLang="en-US" sz="2000" b="1" dirty="0" smtClean="0">
                <a:solidFill>
                  <a:schemeClr val="accent2"/>
                </a:solidFill>
                <a:latin typeface="黑体" panose="02010609060101010101" pitchFamily="49" charset="-122"/>
                <a:ea typeface="黑体" panose="02010609060101010101" pitchFamily="49" charset="-122"/>
              </a:rPr>
              <a:t>万条</a:t>
            </a:r>
            <a:endParaRPr lang="zh-CN" altLang="en-US" sz="2000" b="1" dirty="0">
              <a:solidFill>
                <a:schemeClr val="accent2"/>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97152738"/>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19988" y="334820"/>
            <a:ext cx="2266667" cy="6076190"/>
          </a:xfrm>
          <a:prstGeom prst="rect">
            <a:avLst/>
          </a:prstGeom>
        </p:spPr>
      </p:pic>
      <p:pic>
        <p:nvPicPr>
          <p:cNvPr id="3" name="图片 2"/>
          <p:cNvPicPr>
            <a:picLocks noChangeAspect="1"/>
          </p:cNvPicPr>
          <p:nvPr/>
        </p:nvPicPr>
        <p:blipFill>
          <a:blip r:embed="rId4" cstate="print"/>
          <a:stretch>
            <a:fillRect/>
          </a:stretch>
        </p:blipFill>
        <p:spPr>
          <a:xfrm>
            <a:off x="2306644" y="252809"/>
            <a:ext cx="7371428" cy="6352381"/>
          </a:xfrm>
          <a:prstGeom prst="rect">
            <a:avLst/>
          </a:prstGeom>
        </p:spPr>
      </p:pic>
      <p:sp>
        <p:nvSpPr>
          <p:cNvPr id="6" name="TextBox 9"/>
          <p:cNvSpPr txBox="1">
            <a:spLocks noChangeArrowheads="1"/>
          </p:cNvSpPr>
          <p:nvPr/>
        </p:nvSpPr>
        <p:spPr bwMode="auto">
          <a:xfrm>
            <a:off x="9608231" y="0"/>
            <a:ext cx="2583769"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信息服务</a:t>
            </a:r>
            <a:endParaRPr lang="en-US" altLang="zh-CN"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期刊</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en-US" altLang="zh-CN"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2016-2017</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有</a:t>
            </a:r>
            <a:r>
              <a:rPr lang="en-US" altLang="zh-CN"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73229</a:t>
            </a:r>
            <a:r>
              <a:rPr lang="zh-CN" altLang="en-US"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篇</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a:spLocks noChangeArrowheads="1"/>
          </p:cNvSpPr>
          <p:nvPr/>
        </p:nvSpPr>
        <p:spPr bwMode="auto">
          <a:xfrm>
            <a:off x="2412651" y="393435"/>
            <a:ext cx="2015460" cy="322262"/>
          </a:xfrm>
          <a:prstGeom prst="roundRect">
            <a:avLst>
              <a:gd name="adj" fmla="val 16667"/>
            </a:avLst>
          </a:prstGeom>
          <a:solidFill>
            <a:srgbClr val="FF0000">
              <a:alpha val="16078"/>
            </a:srgbClr>
          </a:solidFill>
          <a:ln w="12700" algn="ctr">
            <a:no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0" name="圆角矩形 9"/>
          <p:cNvSpPr>
            <a:spLocks noChangeArrowheads="1"/>
          </p:cNvSpPr>
          <p:nvPr/>
        </p:nvSpPr>
        <p:spPr bwMode="auto">
          <a:xfrm>
            <a:off x="90327" y="1381213"/>
            <a:ext cx="1582737" cy="247650"/>
          </a:xfrm>
          <a:prstGeom prst="roundRect">
            <a:avLst>
              <a:gd name="adj" fmla="val 16667"/>
            </a:avLst>
          </a:prstGeom>
          <a:solidFill>
            <a:srgbClr val="FF0000">
              <a:alpha val="16078"/>
            </a:srgbClr>
          </a:solidFill>
          <a:ln w="12700" algn="ctr">
            <a:no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圆角矩形 10"/>
          <p:cNvSpPr>
            <a:spLocks noChangeArrowheads="1"/>
          </p:cNvSpPr>
          <p:nvPr/>
        </p:nvSpPr>
        <p:spPr bwMode="auto">
          <a:xfrm>
            <a:off x="0" y="5898747"/>
            <a:ext cx="1582737" cy="239712"/>
          </a:xfrm>
          <a:prstGeom prst="roundRect">
            <a:avLst>
              <a:gd name="adj" fmla="val 16667"/>
            </a:avLst>
          </a:prstGeom>
          <a:solidFill>
            <a:srgbClr val="FF0000">
              <a:alpha val="16078"/>
            </a:srgbClr>
          </a:solidFill>
          <a:ln w="12700" algn="ctr">
            <a:no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3" name="圆角矩形 12"/>
          <p:cNvSpPr>
            <a:spLocks noChangeArrowheads="1"/>
          </p:cNvSpPr>
          <p:nvPr/>
        </p:nvSpPr>
        <p:spPr bwMode="auto">
          <a:xfrm>
            <a:off x="19988" y="5635722"/>
            <a:ext cx="1582737" cy="230187"/>
          </a:xfrm>
          <a:prstGeom prst="roundRect">
            <a:avLst>
              <a:gd name="adj" fmla="val 16667"/>
            </a:avLst>
          </a:prstGeom>
          <a:solidFill>
            <a:srgbClr val="FF0000">
              <a:alpha val="16078"/>
            </a:srgbClr>
          </a:solidFill>
          <a:ln w="12700" algn="ctr">
            <a:no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Tree>
    <p:extLst>
      <p:ext uri="{BB962C8B-B14F-4D97-AF65-F5344CB8AC3E}">
        <p14:creationId xmlns:p14="http://schemas.microsoft.com/office/powerpoint/2010/main" val="3518054348"/>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81138" y="603250"/>
            <a:ext cx="9172575" cy="914400"/>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435" name="文本框 4"/>
          <p:cNvSpPr txBox="1">
            <a:spLocks noChangeArrowheads="1"/>
          </p:cNvSpPr>
          <p:nvPr/>
        </p:nvSpPr>
        <p:spPr bwMode="auto">
          <a:xfrm>
            <a:off x="3601461" y="696047"/>
            <a:ext cx="4992687" cy="706437"/>
          </a:xfrm>
          <a:prstGeom prst="rect">
            <a:avLst/>
          </a:prstGeom>
          <a:noFill/>
          <a:ln>
            <a:noFill/>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dirty="0">
                <a:solidFill>
                  <a:schemeClr val="bg1"/>
                </a:solidFill>
                <a:latin typeface="微软雅黑" panose="020B0503020204020204" pitchFamily="34" charset="-122"/>
                <a:ea typeface="微软雅黑" panose="020B0503020204020204" pitchFamily="34" charset="-122"/>
              </a:rPr>
              <a:t>超星发现优势</a:t>
            </a:r>
          </a:p>
        </p:txBody>
      </p:sp>
      <p:grpSp>
        <p:nvGrpSpPr>
          <p:cNvPr id="15" name="组合 14"/>
          <p:cNvGrpSpPr>
            <a:grpSpLocks/>
          </p:cNvGrpSpPr>
          <p:nvPr/>
        </p:nvGrpSpPr>
        <p:grpSpPr bwMode="auto">
          <a:xfrm>
            <a:off x="2085903" y="3636251"/>
            <a:ext cx="8169275" cy="955675"/>
            <a:chOff x="1889760" y="2619103"/>
            <a:chExt cx="8168640" cy="955030"/>
          </a:xfrm>
        </p:grpSpPr>
        <p:sp>
          <p:nvSpPr>
            <p:cNvPr id="16" name="圆角矩形 15"/>
            <p:cNvSpPr/>
            <p:nvPr/>
          </p:nvSpPr>
          <p:spPr>
            <a:xfrm>
              <a:off x="1889760" y="2619103"/>
              <a:ext cx="8168640" cy="955030"/>
            </a:xfrm>
            <a:prstGeom prst="roundRect">
              <a:avLst>
                <a:gd name="adj" fmla="val 6667"/>
              </a:avLst>
            </a:prstGeom>
            <a:noFill/>
            <a:ln>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圆角矩形 16"/>
            <p:cNvSpPr/>
            <p:nvPr/>
          </p:nvSpPr>
          <p:spPr>
            <a:xfrm>
              <a:off x="1889760" y="2628622"/>
              <a:ext cx="8168640" cy="945511"/>
            </a:xfrm>
            <a:prstGeom prst="roundRect">
              <a:avLst>
                <a:gd name="adj" fmla="val 505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文本框 17"/>
            <p:cNvSpPr txBox="1">
              <a:spLocks noChangeArrowheads="1"/>
            </p:cNvSpPr>
            <p:nvPr/>
          </p:nvSpPr>
          <p:spPr bwMode="auto">
            <a:xfrm>
              <a:off x="3857625" y="2876936"/>
              <a:ext cx="4612605" cy="5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b="1" dirty="0">
                  <a:solidFill>
                    <a:srgbClr val="FF0000"/>
                  </a:solidFill>
                  <a:latin typeface="微软雅黑" pitchFamily="34" charset="-122"/>
                  <a:ea typeface="微软雅黑" pitchFamily="34" charset="-122"/>
                  <a:sym typeface="Calibri" pitchFamily="34" charset="0"/>
                </a:rPr>
                <a:t> </a:t>
              </a:r>
              <a:r>
                <a:rPr lang="zh-CN" altLang="en-US" b="1" dirty="0" smtClean="0">
                  <a:solidFill>
                    <a:srgbClr val="FF0000"/>
                  </a:solidFill>
                  <a:latin typeface="微软雅黑" pitchFamily="34" charset="-122"/>
                  <a:ea typeface="微软雅黑" pitchFamily="34" charset="-122"/>
                  <a:sym typeface="Calibri" pitchFamily="34" charset="0"/>
                </a:rPr>
                <a:t>各类专业服务的延伸</a:t>
              </a:r>
              <a:endParaRPr lang="en-US" altLang="zh-CN" b="1" dirty="0">
                <a:solidFill>
                  <a:srgbClr val="FF0000"/>
                </a:solidFill>
                <a:latin typeface="微软雅黑" pitchFamily="34" charset="-122"/>
                <a:ea typeface="微软雅黑" pitchFamily="34" charset="-122"/>
                <a:sym typeface="Calibri" pitchFamily="34" charset="0"/>
              </a:endParaRPr>
            </a:p>
          </p:txBody>
        </p:sp>
        <p:sp>
          <p:nvSpPr>
            <p:cNvPr id="19" name="Freeform 27"/>
            <p:cNvSpPr>
              <a:spLocks noEditPoints="1"/>
            </p:cNvSpPr>
            <p:nvPr/>
          </p:nvSpPr>
          <p:spPr bwMode="auto">
            <a:xfrm>
              <a:off x="2630808" y="2917649"/>
              <a:ext cx="485770" cy="357937"/>
            </a:xfrm>
            <a:custGeom>
              <a:avLst/>
              <a:gdLst>
                <a:gd name="T0" fmla="*/ 2147483647 w 87"/>
                <a:gd name="T1" fmla="*/ 2147483647 h 59"/>
                <a:gd name="T2" fmla="*/ 2147483647 w 87"/>
                <a:gd name="T3" fmla="*/ 2147483647 h 59"/>
                <a:gd name="T4" fmla="*/ 2147483647 w 87"/>
                <a:gd name="T5" fmla="*/ 2147483647 h 59"/>
                <a:gd name="T6" fmla="*/ 2147483647 w 87"/>
                <a:gd name="T7" fmla="*/ 2147483647 h 59"/>
                <a:gd name="T8" fmla="*/ 0 w 87"/>
                <a:gd name="T9" fmla="*/ 2147483647 h 59"/>
                <a:gd name="T10" fmla="*/ 0 w 87"/>
                <a:gd name="T11" fmla="*/ 2147483647 h 59"/>
                <a:gd name="T12" fmla="*/ 2147483647 w 87"/>
                <a:gd name="T13" fmla="*/ 2147483647 h 59"/>
                <a:gd name="T14" fmla="*/ 2147483647 w 87"/>
                <a:gd name="T15" fmla="*/ 2147483647 h 59"/>
                <a:gd name="T16" fmla="*/ 2147483647 w 87"/>
                <a:gd name="T17" fmla="*/ 2147483647 h 59"/>
                <a:gd name="T18" fmla="*/ 2147483647 w 87"/>
                <a:gd name="T19" fmla="*/ 2147483647 h 59"/>
                <a:gd name="T20" fmla="*/ 2147483647 w 87"/>
                <a:gd name="T21" fmla="*/ 2147483647 h 59"/>
                <a:gd name="T22" fmla="*/ 2147483647 w 87"/>
                <a:gd name="T23" fmla="*/ 0 h 59"/>
                <a:gd name="T24" fmla="*/ 2147483647 w 87"/>
                <a:gd name="T25" fmla="*/ 0 h 59"/>
                <a:gd name="T26" fmla="*/ 2147483647 w 87"/>
                <a:gd name="T27" fmla="*/ 2147483647 h 59"/>
                <a:gd name="T28" fmla="*/ 2147483647 w 87"/>
                <a:gd name="T29" fmla="*/ 2147483647 h 59"/>
                <a:gd name="T30" fmla="*/ 2147483647 w 87"/>
                <a:gd name="T31" fmla="*/ 2147483647 h 59"/>
                <a:gd name="T32" fmla="*/ 2147483647 w 87"/>
                <a:gd name="T33" fmla="*/ 2147483647 h 59"/>
                <a:gd name="T34" fmla="*/ 2147483647 w 87"/>
                <a:gd name="T35" fmla="*/ 2147483647 h 59"/>
                <a:gd name="T36" fmla="*/ 2147483647 w 87"/>
                <a:gd name="T37" fmla="*/ 2147483647 h 59"/>
                <a:gd name="T38" fmla="*/ 2147483647 w 87"/>
                <a:gd name="T39" fmla="*/ 2147483647 h 59"/>
                <a:gd name="T40" fmla="*/ 2147483647 w 87"/>
                <a:gd name="T41" fmla="*/ 2147483647 h 59"/>
                <a:gd name="T42" fmla="*/ 2147483647 w 87"/>
                <a:gd name="T43" fmla="*/ 2147483647 h 59"/>
                <a:gd name="T44" fmla="*/ 2147483647 w 87"/>
                <a:gd name="T45" fmla="*/ 2147483647 h 59"/>
                <a:gd name="T46" fmla="*/ 2147483647 w 87"/>
                <a:gd name="T47" fmla="*/ 2147483647 h 59"/>
                <a:gd name="T48" fmla="*/ 2147483647 w 87"/>
                <a:gd name="T49" fmla="*/ 2147483647 h 59"/>
                <a:gd name="T50" fmla="*/ 2147483647 w 87"/>
                <a:gd name="T51" fmla="*/ 2147483647 h 59"/>
                <a:gd name="T52" fmla="*/ 2147483647 w 87"/>
                <a:gd name="T53" fmla="*/ 2147483647 h 59"/>
                <a:gd name="T54" fmla="*/ 2147483647 w 87"/>
                <a:gd name="T55" fmla="*/ 2147483647 h 59"/>
                <a:gd name="T56" fmla="*/ 2147483647 w 87"/>
                <a:gd name="T57" fmla="*/ 2147483647 h 59"/>
                <a:gd name="T58" fmla="*/ 2147483647 w 87"/>
                <a:gd name="T59" fmla="*/ 2147483647 h 59"/>
                <a:gd name="T60" fmla="*/ 2147483647 w 87"/>
                <a:gd name="T61" fmla="*/ 2147483647 h 59"/>
                <a:gd name="T62" fmla="*/ 2147483647 w 87"/>
                <a:gd name="T63" fmla="*/ 2147483647 h 59"/>
                <a:gd name="T64" fmla="*/ 2147483647 w 87"/>
                <a:gd name="T65" fmla="*/ 2147483647 h 59"/>
                <a:gd name="T66" fmla="*/ 2147483647 w 8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a:solidFill>
                <a:schemeClr val="bg1">
                  <a:alpha val="70195"/>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0" name="组合 19"/>
          <p:cNvGrpSpPr>
            <a:grpSpLocks/>
          </p:cNvGrpSpPr>
          <p:nvPr/>
        </p:nvGrpSpPr>
        <p:grpSpPr bwMode="auto">
          <a:xfrm>
            <a:off x="2013166" y="2151211"/>
            <a:ext cx="8169275" cy="955675"/>
            <a:chOff x="1889760" y="2619103"/>
            <a:chExt cx="8168640" cy="955030"/>
          </a:xfrm>
        </p:grpSpPr>
        <p:sp>
          <p:nvSpPr>
            <p:cNvPr id="21" name="圆角矩形 20"/>
            <p:cNvSpPr/>
            <p:nvPr/>
          </p:nvSpPr>
          <p:spPr>
            <a:xfrm>
              <a:off x="1889760" y="2619103"/>
              <a:ext cx="8168640" cy="955030"/>
            </a:xfrm>
            <a:prstGeom prst="roundRect">
              <a:avLst>
                <a:gd name="adj" fmla="val 6667"/>
              </a:avLst>
            </a:prstGeom>
            <a:noFill/>
            <a:ln>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圆角矩形 21"/>
            <p:cNvSpPr/>
            <p:nvPr/>
          </p:nvSpPr>
          <p:spPr>
            <a:xfrm>
              <a:off x="1889760" y="2628622"/>
              <a:ext cx="8168640" cy="945511"/>
            </a:xfrm>
            <a:prstGeom prst="roundRect">
              <a:avLst>
                <a:gd name="adj" fmla="val 505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文本框 17"/>
            <p:cNvSpPr txBox="1">
              <a:spLocks noChangeArrowheads="1"/>
            </p:cNvSpPr>
            <p:nvPr/>
          </p:nvSpPr>
          <p:spPr bwMode="auto">
            <a:xfrm>
              <a:off x="3857625" y="2876936"/>
              <a:ext cx="4232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b="1" dirty="0">
                  <a:solidFill>
                    <a:srgbClr val="FF0000"/>
                  </a:solidFill>
                  <a:latin typeface="微软雅黑" pitchFamily="34" charset="-122"/>
                  <a:ea typeface="微软雅黑" pitchFamily="34" charset="-122"/>
                  <a:sym typeface="Calibri" pitchFamily="34" charset="0"/>
                </a:rPr>
                <a:t>电子资源的目录体系</a:t>
              </a:r>
              <a:endParaRPr lang="en-US" altLang="zh-CN" b="1" dirty="0">
                <a:solidFill>
                  <a:srgbClr val="FF0000"/>
                </a:solidFill>
                <a:latin typeface="微软雅黑" pitchFamily="34" charset="-122"/>
                <a:ea typeface="微软雅黑" pitchFamily="34" charset="-122"/>
                <a:sym typeface="Calibri" pitchFamily="34" charset="0"/>
              </a:endParaRPr>
            </a:p>
          </p:txBody>
        </p:sp>
        <p:sp>
          <p:nvSpPr>
            <p:cNvPr id="24" name="Freeform 27"/>
            <p:cNvSpPr>
              <a:spLocks noEditPoints="1"/>
            </p:cNvSpPr>
            <p:nvPr/>
          </p:nvSpPr>
          <p:spPr bwMode="auto">
            <a:xfrm>
              <a:off x="2630808" y="2917649"/>
              <a:ext cx="485770" cy="357937"/>
            </a:xfrm>
            <a:custGeom>
              <a:avLst/>
              <a:gdLst>
                <a:gd name="T0" fmla="*/ 2147483647 w 87"/>
                <a:gd name="T1" fmla="*/ 2147483647 h 59"/>
                <a:gd name="T2" fmla="*/ 2147483647 w 87"/>
                <a:gd name="T3" fmla="*/ 2147483647 h 59"/>
                <a:gd name="T4" fmla="*/ 2147483647 w 87"/>
                <a:gd name="T5" fmla="*/ 2147483647 h 59"/>
                <a:gd name="T6" fmla="*/ 2147483647 w 87"/>
                <a:gd name="T7" fmla="*/ 2147483647 h 59"/>
                <a:gd name="T8" fmla="*/ 0 w 87"/>
                <a:gd name="T9" fmla="*/ 2147483647 h 59"/>
                <a:gd name="T10" fmla="*/ 0 w 87"/>
                <a:gd name="T11" fmla="*/ 2147483647 h 59"/>
                <a:gd name="T12" fmla="*/ 2147483647 w 87"/>
                <a:gd name="T13" fmla="*/ 2147483647 h 59"/>
                <a:gd name="T14" fmla="*/ 2147483647 w 87"/>
                <a:gd name="T15" fmla="*/ 2147483647 h 59"/>
                <a:gd name="T16" fmla="*/ 2147483647 w 87"/>
                <a:gd name="T17" fmla="*/ 2147483647 h 59"/>
                <a:gd name="T18" fmla="*/ 2147483647 w 87"/>
                <a:gd name="T19" fmla="*/ 2147483647 h 59"/>
                <a:gd name="T20" fmla="*/ 2147483647 w 87"/>
                <a:gd name="T21" fmla="*/ 2147483647 h 59"/>
                <a:gd name="T22" fmla="*/ 2147483647 w 87"/>
                <a:gd name="T23" fmla="*/ 0 h 59"/>
                <a:gd name="T24" fmla="*/ 2147483647 w 87"/>
                <a:gd name="T25" fmla="*/ 0 h 59"/>
                <a:gd name="T26" fmla="*/ 2147483647 w 87"/>
                <a:gd name="T27" fmla="*/ 2147483647 h 59"/>
                <a:gd name="T28" fmla="*/ 2147483647 w 87"/>
                <a:gd name="T29" fmla="*/ 2147483647 h 59"/>
                <a:gd name="T30" fmla="*/ 2147483647 w 87"/>
                <a:gd name="T31" fmla="*/ 2147483647 h 59"/>
                <a:gd name="T32" fmla="*/ 2147483647 w 87"/>
                <a:gd name="T33" fmla="*/ 2147483647 h 59"/>
                <a:gd name="T34" fmla="*/ 2147483647 w 87"/>
                <a:gd name="T35" fmla="*/ 2147483647 h 59"/>
                <a:gd name="T36" fmla="*/ 2147483647 w 87"/>
                <a:gd name="T37" fmla="*/ 2147483647 h 59"/>
                <a:gd name="T38" fmla="*/ 2147483647 w 87"/>
                <a:gd name="T39" fmla="*/ 2147483647 h 59"/>
                <a:gd name="T40" fmla="*/ 2147483647 w 87"/>
                <a:gd name="T41" fmla="*/ 2147483647 h 59"/>
                <a:gd name="T42" fmla="*/ 2147483647 w 87"/>
                <a:gd name="T43" fmla="*/ 2147483647 h 59"/>
                <a:gd name="T44" fmla="*/ 2147483647 w 87"/>
                <a:gd name="T45" fmla="*/ 2147483647 h 59"/>
                <a:gd name="T46" fmla="*/ 2147483647 w 87"/>
                <a:gd name="T47" fmla="*/ 2147483647 h 59"/>
                <a:gd name="T48" fmla="*/ 2147483647 w 87"/>
                <a:gd name="T49" fmla="*/ 2147483647 h 59"/>
                <a:gd name="T50" fmla="*/ 2147483647 w 87"/>
                <a:gd name="T51" fmla="*/ 2147483647 h 59"/>
                <a:gd name="T52" fmla="*/ 2147483647 w 87"/>
                <a:gd name="T53" fmla="*/ 2147483647 h 59"/>
                <a:gd name="T54" fmla="*/ 2147483647 w 87"/>
                <a:gd name="T55" fmla="*/ 2147483647 h 59"/>
                <a:gd name="T56" fmla="*/ 2147483647 w 87"/>
                <a:gd name="T57" fmla="*/ 2147483647 h 59"/>
                <a:gd name="T58" fmla="*/ 2147483647 w 87"/>
                <a:gd name="T59" fmla="*/ 2147483647 h 59"/>
                <a:gd name="T60" fmla="*/ 2147483647 w 87"/>
                <a:gd name="T61" fmla="*/ 2147483647 h 59"/>
                <a:gd name="T62" fmla="*/ 2147483647 w 87"/>
                <a:gd name="T63" fmla="*/ 2147483647 h 59"/>
                <a:gd name="T64" fmla="*/ 2147483647 w 87"/>
                <a:gd name="T65" fmla="*/ 2147483647 h 59"/>
                <a:gd name="T66" fmla="*/ 2147483647 w 8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a:solidFill>
                <a:schemeClr val="bg1">
                  <a:alpha val="70195"/>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extLst>
      <p:ext uri="{BB962C8B-B14F-4D97-AF65-F5344CB8AC3E}">
        <p14:creationId xmlns:p14="http://schemas.microsoft.com/office/powerpoint/2010/main" val="3783299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1357745" y="16452"/>
            <a:ext cx="9395477" cy="6841548"/>
          </a:xfrm>
          <a:prstGeom prst="rect">
            <a:avLst/>
          </a:prstGeom>
        </p:spPr>
      </p:pic>
      <p:grpSp>
        <p:nvGrpSpPr>
          <p:cNvPr id="3" name="组合 3"/>
          <p:cNvGrpSpPr>
            <a:grpSpLocks/>
          </p:cNvGrpSpPr>
          <p:nvPr/>
        </p:nvGrpSpPr>
        <p:grpSpPr bwMode="auto">
          <a:xfrm>
            <a:off x="319088" y="168968"/>
            <a:ext cx="862012" cy="5303837"/>
            <a:chOff x="4686300" y="870856"/>
            <a:chExt cx="968640" cy="2478553"/>
          </a:xfrm>
        </p:grpSpPr>
        <p:sp>
          <p:nvSpPr>
            <p:cNvPr id="2" name="圆角矩形 1"/>
            <p:cNvSpPr/>
            <p:nvPr/>
          </p:nvSpPr>
          <p:spPr>
            <a:xfrm>
              <a:off x="4686300" y="870856"/>
              <a:ext cx="891934" cy="2478553"/>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488" name="文本框 2"/>
            <p:cNvSpPr txBox="1">
              <a:spLocks noChangeArrowheads="1"/>
            </p:cNvSpPr>
            <p:nvPr/>
          </p:nvSpPr>
          <p:spPr bwMode="auto">
            <a:xfrm>
              <a:off x="4763400" y="1004889"/>
              <a:ext cx="891540" cy="23445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学</a:t>
              </a:r>
              <a:endParaRPr lang="en-US" altLang="zh-CN"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名</a:t>
              </a:r>
              <a:endParaRPr lang="en-US" altLang="zh-CN"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en-US" altLang="zh-CN"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p>
            <a:p>
              <a:pPr eaLnBrk="1" hangingPunct="1"/>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别</a:t>
              </a:r>
              <a:endParaRPr lang="en-US" altLang="zh-CN"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名</a:t>
              </a:r>
              <a:endParaRPr lang="en-US" altLang="zh-CN"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与</a:t>
              </a:r>
              <a:endParaRPr lang="en-US" altLang="zh-CN"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俗</a:t>
              </a:r>
              <a:endParaRPr lang="en-US" altLang="zh-CN"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称 </a:t>
              </a:r>
              <a:endParaRPr lang="zh-CN" altLang="en-US" sz="4000" dirty="0">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8" name="云形标注 7"/>
          <p:cNvSpPr>
            <a:spLocks noChangeArrowheads="1"/>
          </p:cNvSpPr>
          <p:nvPr/>
        </p:nvSpPr>
        <p:spPr bwMode="auto">
          <a:xfrm>
            <a:off x="4729741" y="3696134"/>
            <a:ext cx="5668962" cy="1150937"/>
          </a:xfrm>
          <a:prstGeom prst="cloudCallout">
            <a:avLst>
              <a:gd name="adj1" fmla="val -21125"/>
              <a:gd name="adj2" fmla="val -92486"/>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检索</a:t>
            </a:r>
            <a:r>
              <a:rPr lang="zh-CN" altLang="en-US" sz="24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小苏打</a:t>
            </a:r>
          </a:p>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同时检索了</a:t>
            </a:r>
            <a:r>
              <a:rPr lang="zh-CN" altLang="en-US" sz="24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碳酸氢钠</a:t>
            </a:r>
          </a:p>
        </p:txBody>
      </p:sp>
    </p:spTree>
    <p:extLst>
      <p:ext uri="{BB962C8B-B14F-4D97-AF65-F5344CB8AC3E}">
        <p14:creationId xmlns:p14="http://schemas.microsoft.com/office/powerpoint/2010/main" val="3553995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1328162" y="39777"/>
            <a:ext cx="9426286" cy="6818223"/>
          </a:xfrm>
          <a:prstGeom prst="rect">
            <a:avLst/>
          </a:prstGeom>
        </p:spPr>
      </p:pic>
      <p:sp>
        <p:nvSpPr>
          <p:cNvPr id="4" name="云形标注 1"/>
          <p:cNvSpPr>
            <a:spLocks noChangeArrowheads="1"/>
          </p:cNvSpPr>
          <p:nvPr/>
        </p:nvSpPr>
        <p:spPr bwMode="auto">
          <a:xfrm>
            <a:off x="5646451" y="4441231"/>
            <a:ext cx="3611850" cy="1182687"/>
          </a:xfrm>
          <a:prstGeom prst="cloudCallout">
            <a:avLst>
              <a:gd name="adj1" fmla="val -31684"/>
              <a:gd name="adj2" fmla="val -100253"/>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同时检索</a:t>
            </a:r>
            <a:r>
              <a:rPr lang="zh-CN" altLang="en-US" sz="24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了</a:t>
            </a:r>
            <a:endParaRPr lang="en-US" altLang="zh-CN" sz="24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ts val="0"/>
              </a:spcBef>
              <a:spcAft>
                <a:spcPts val="0"/>
              </a:spcAft>
              <a:defRPr/>
            </a:pPr>
            <a:r>
              <a:rPr lang="zh-CN" altLang="en-US" sz="24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“地球物理勘探”</a:t>
            </a:r>
            <a:endParaRPr lang="zh-CN" altLang="en-US" sz="2400" b="1" dirty="0">
              <a:solidFill>
                <a:schemeClr val="accent2"/>
              </a:solidFill>
              <a:latin typeface="微软雅黑" panose="020B0503020204020204" pitchFamily="34" charset="-122"/>
              <a:ea typeface="微软雅黑" panose="020B0503020204020204" pitchFamily="34" charset="-122"/>
              <a:sym typeface="Calibri" panose="020F05020202040A0204" pitchFamily="34" charset="0"/>
            </a:endParaRPr>
          </a:p>
        </p:txBody>
      </p:sp>
      <p:grpSp>
        <p:nvGrpSpPr>
          <p:cNvPr id="2" name="组合 4"/>
          <p:cNvGrpSpPr>
            <a:grpSpLocks/>
          </p:cNvGrpSpPr>
          <p:nvPr/>
        </p:nvGrpSpPr>
        <p:grpSpPr bwMode="auto">
          <a:xfrm>
            <a:off x="172109" y="619847"/>
            <a:ext cx="862012" cy="3722687"/>
            <a:chOff x="4686300" y="870856"/>
            <a:chExt cx="968640" cy="1739348"/>
          </a:xfrm>
        </p:grpSpPr>
        <p:sp>
          <p:nvSpPr>
            <p:cNvPr id="6" name="圆角矩形 5"/>
            <p:cNvSpPr/>
            <p:nvPr/>
          </p:nvSpPr>
          <p:spPr>
            <a:xfrm>
              <a:off x="4686300" y="870856"/>
              <a:ext cx="891934" cy="1739348"/>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799" name="文本框 6"/>
            <p:cNvSpPr txBox="1">
              <a:spLocks noChangeArrowheads="1"/>
            </p:cNvSpPr>
            <p:nvPr/>
          </p:nvSpPr>
          <p:spPr bwMode="auto">
            <a:xfrm>
              <a:off x="4763400" y="1004889"/>
              <a:ext cx="891540" cy="14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a:solidFill>
                    <a:srgbClr val="FF0000"/>
                  </a:solidFill>
                  <a:latin typeface="微软雅黑" panose="020B0503020204020204" pitchFamily="34" charset="-122"/>
                  <a:ea typeface="微软雅黑" panose="020B0503020204020204" pitchFamily="34" charset="-122"/>
                  <a:sym typeface="Calibri" panose="020F0502020204030204" pitchFamily="34" charset="0"/>
                </a:rPr>
                <a:t>简称与全称</a:t>
              </a:r>
            </a:p>
          </p:txBody>
        </p:sp>
      </p:grpSp>
    </p:spTree>
    <p:extLst>
      <p:ext uri="{BB962C8B-B14F-4D97-AF65-F5344CB8AC3E}">
        <p14:creationId xmlns:p14="http://schemas.microsoft.com/office/powerpoint/2010/main" val="3854363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738" y="-1"/>
            <a:ext cx="9917428" cy="6606863"/>
          </a:xfrm>
          <a:prstGeom prst="rect">
            <a:avLst/>
          </a:prstGeom>
        </p:spPr>
      </p:pic>
      <p:sp>
        <p:nvSpPr>
          <p:cNvPr id="4" name="圆角矩形标注 2"/>
          <p:cNvSpPr>
            <a:spLocks noChangeArrowheads="1"/>
          </p:cNvSpPr>
          <p:nvPr/>
        </p:nvSpPr>
        <p:spPr bwMode="auto">
          <a:xfrm>
            <a:off x="4423014" y="1031730"/>
            <a:ext cx="5340927" cy="593725"/>
          </a:xfrm>
          <a:prstGeom prst="wedgeRoundRectCallout">
            <a:avLst>
              <a:gd name="adj1" fmla="val -35889"/>
              <a:gd name="adj2" fmla="val -81056"/>
              <a:gd name="adj3" fmla="val 16667"/>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检索 </a:t>
            </a:r>
            <a:r>
              <a:rPr lang="zh-CN" altLang="en-US" sz="20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山东</a:t>
            </a:r>
            <a:r>
              <a:rPr lang="zh-CN" altLang="en-US" sz="20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省科学</a:t>
            </a:r>
            <a:r>
              <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院</a:t>
            </a:r>
            <a:r>
              <a:rPr lang="zh-CN" altLang="en-US" sz="20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情报研究所 于俊凤”</a:t>
            </a:r>
            <a:endParaRPr lang="zh-CN" altLang="en-US" sz="2000" b="1" dirty="0">
              <a:solidFill>
                <a:schemeClr val="accent2"/>
              </a:solidFill>
              <a:latin typeface="微软雅黑" panose="020B0503020204020204" pitchFamily="34" charset="-122"/>
              <a:ea typeface="微软雅黑" panose="020B0503020204020204" pitchFamily="34" charset="-122"/>
              <a:sym typeface="Calibri" panose="020F05020202040A0204" pitchFamily="34" charset="0"/>
            </a:endParaRPr>
          </a:p>
        </p:txBody>
      </p:sp>
      <p:grpSp>
        <p:nvGrpSpPr>
          <p:cNvPr id="2" name="组合 4"/>
          <p:cNvGrpSpPr>
            <a:grpSpLocks/>
          </p:cNvGrpSpPr>
          <p:nvPr/>
        </p:nvGrpSpPr>
        <p:grpSpPr bwMode="auto">
          <a:xfrm>
            <a:off x="454025" y="304800"/>
            <a:ext cx="838200" cy="4627563"/>
            <a:chOff x="4686300" y="870856"/>
            <a:chExt cx="942940" cy="2788730"/>
          </a:xfrm>
        </p:grpSpPr>
        <p:sp>
          <p:nvSpPr>
            <p:cNvPr id="6" name="圆角矩形 5"/>
            <p:cNvSpPr/>
            <p:nvPr/>
          </p:nvSpPr>
          <p:spPr>
            <a:xfrm>
              <a:off x="4686300" y="870856"/>
              <a:ext cx="891150" cy="2788730"/>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535" name="文本框 6"/>
            <p:cNvSpPr txBox="1">
              <a:spLocks noChangeArrowheads="1"/>
            </p:cNvSpPr>
            <p:nvPr/>
          </p:nvSpPr>
          <p:spPr bwMode="auto">
            <a:xfrm>
              <a:off x="4737700" y="938442"/>
              <a:ext cx="891540" cy="265231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人名与机构匹配</a:t>
              </a:r>
            </a:p>
          </p:txBody>
        </p:sp>
      </p:grpSp>
      <p:sp>
        <p:nvSpPr>
          <p:cNvPr id="3" name="云形标注 7"/>
          <p:cNvSpPr>
            <a:spLocks noChangeArrowheads="1"/>
          </p:cNvSpPr>
          <p:nvPr/>
        </p:nvSpPr>
        <p:spPr bwMode="auto">
          <a:xfrm>
            <a:off x="5355528" y="4346889"/>
            <a:ext cx="6199188" cy="1170947"/>
          </a:xfrm>
          <a:prstGeom prst="cloudCallout">
            <a:avLst>
              <a:gd name="adj1" fmla="val -32028"/>
              <a:gd name="adj2" fmla="val -88856"/>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单位</a:t>
            </a:r>
            <a:r>
              <a:rPr lang="zh-CN" altLang="en-US" sz="20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：山东省科学院情报研究所</a:t>
            </a:r>
            <a:endParaRPr lang="en-US" altLang="zh-CN" sz="20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ts val="0"/>
              </a:spcBef>
              <a:spcAft>
                <a:spcPts val="0"/>
              </a:spcAft>
              <a:defRPr/>
            </a:pPr>
            <a:r>
              <a:rPr lang="zh-CN" altLang="en-US" sz="20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作者：</a:t>
            </a:r>
            <a:r>
              <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于俊凤</a:t>
            </a:r>
          </a:p>
        </p:txBody>
      </p:sp>
    </p:spTree>
    <p:extLst>
      <p:ext uri="{BB962C8B-B14F-4D97-AF65-F5344CB8AC3E}">
        <p14:creationId xmlns:p14="http://schemas.microsoft.com/office/powerpoint/2010/main" val="2415442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p:cBhvr>
                                        <p:cTn id="14" dur="500"/>
                                        <p:tgtEl>
                                          <p:spTgt spid="4"/>
                                        </p:tgtEl>
                                      </p:cBhvr>
                                    </p:animEffect>
                                  </p:childTnLst>
                                </p:cTn>
                              </p:par>
                            </p:childTnLst>
                          </p:cTn>
                        </p:par>
                        <p:par>
                          <p:cTn id="15" fill="hold" nodeType="withGroup">
                            <p:stCondLst>
                              <p:cond delay="500"/>
                            </p:stCondLst>
                            <p:childTnLst>
                              <p:par>
                                <p:cTn id="16" presetID="10" presetClass="exit" presetSubtype="0" fill="hold" grpId="0" nodeType="after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1485180" y="0"/>
            <a:ext cx="8926512" cy="6855702"/>
          </a:xfrm>
          <a:prstGeom prst="rect">
            <a:avLst/>
          </a:prstGeom>
        </p:spPr>
      </p:pic>
      <p:sp>
        <p:nvSpPr>
          <p:cNvPr id="5" name="圆角矩形标注 5"/>
          <p:cNvSpPr>
            <a:spLocks noChangeArrowheads="1"/>
          </p:cNvSpPr>
          <p:nvPr/>
        </p:nvSpPr>
        <p:spPr bwMode="auto">
          <a:xfrm>
            <a:off x="7894708" y="1441990"/>
            <a:ext cx="2574925" cy="852487"/>
          </a:xfrm>
          <a:prstGeom prst="wedgeRoundRectCallout">
            <a:avLst>
              <a:gd name="adj1" fmla="val -63523"/>
              <a:gd name="adj2" fmla="val -39135"/>
              <a:gd name="adj3" fmla="val 16667"/>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rPr>
              <a:t>点击下位词检索</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grpSp>
        <p:nvGrpSpPr>
          <p:cNvPr id="2" name="组合 7"/>
          <p:cNvGrpSpPr>
            <a:grpSpLocks/>
          </p:cNvGrpSpPr>
          <p:nvPr/>
        </p:nvGrpSpPr>
        <p:grpSpPr bwMode="auto">
          <a:xfrm>
            <a:off x="454025" y="304800"/>
            <a:ext cx="838200" cy="3352800"/>
            <a:chOff x="4686300" y="870856"/>
            <a:chExt cx="942940" cy="2788730"/>
          </a:xfrm>
        </p:grpSpPr>
        <p:sp>
          <p:nvSpPr>
            <p:cNvPr id="9" name="圆角矩形 8"/>
            <p:cNvSpPr/>
            <p:nvPr/>
          </p:nvSpPr>
          <p:spPr>
            <a:xfrm>
              <a:off x="4686300" y="870856"/>
              <a:ext cx="891150" cy="2788730"/>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945" name="文本框 9"/>
            <p:cNvSpPr txBox="1">
              <a:spLocks noChangeArrowheads="1"/>
            </p:cNvSpPr>
            <p:nvPr/>
          </p:nvSpPr>
          <p:spPr bwMode="auto">
            <a:xfrm>
              <a:off x="4737700" y="938442"/>
              <a:ext cx="891540" cy="263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a:solidFill>
                    <a:srgbClr val="FF0000"/>
                  </a:solidFill>
                  <a:latin typeface="微软雅黑" panose="020B0503020204020204" pitchFamily="34" charset="-122"/>
                  <a:ea typeface="微软雅黑" panose="020B0503020204020204" pitchFamily="34" charset="-122"/>
                  <a:sym typeface="Calibri" panose="020F0502020204030204" pitchFamily="34" charset="0"/>
                </a:rPr>
                <a:t>下位词检索</a:t>
              </a:r>
            </a:p>
          </p:txBody>
        </p:sp>
      </p:grpSp>
      <p:sp>
        <p:nvSpPr>
          <p:cNvPr id="11" name="圆角矩形标注 2"/>
          <p:cNvSpPr>
            <a:spLocks noChangeArrowheads="1"/>
          </p:cNvSpPr>
          <p:nvPr/>
        </p:nvSpPr>
        <p:spPr bwMode="auto">
          <a:xfrm>
            <a:off x="5598360" y="238099"/>
            <a:ext cx="3054350" cy="654050"/>
          </a:xfrm>
          <a:prstGeom prst="wedgeRoundRectCallout">
            <a:avLst>
              <a:gd name="adj1" fmla="val -76969"/>
              <a:gd name="adj2" fmla="val -14815"/>
              <a:gd name="adj3" fmla="val 16667"/>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检索关键词</a:t>
            </a:r>
            <a:r>
              <a:rPr lang="zh-CN" altLang="en-US" sz="24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“生物学”</a:t>
            </a:r>
            <a:endParaRPr lang="zh-CN" altLang="en-US" sz="2400" b="1" dirty="0">
              <a:solidFill>
                <a:schemeClr val="accent2"/>
              </a:solidFill>
              <a:latin typeface="微软雅黑" panose="020B0503020204020204" pitchFamily="34" charset="-122"/>
              <a:ea typeface="微软雅黑" panose="020B0503020204020204" pitchFamily="34" charset="-122"/>
              <a:sym typeface="Calibri" panose="020F05020202040A0204" pitchFamily="34" charset="0"/>
            </a:endParaRPr>
          </a:p>
        </p:txBody>
      </p:sp>
      <p:sp>
        <p:nvSpPr>
          <p:cNvPr id="3" name="矩形 2"/>
          <p:cNvSpPr/>
          <p:nvPr/>
        </p:nvSpPr>
        <p:spPr>
          <a:xfrm>
            <a:off x="1485180" y="7223"/>
            <a:ext cx="9042394" cy="6858000"/>
          </a:xfrm>
          <a:prstGeom prst="rect">
            <a:avLst/>
          </a:prstGeom>
          <a:solidFill>
            <a:schemeClr val="accent5">
              <a:lumMod val="20000"/>
              <a:lumOff val="80000"/>
              <a:alpha val="51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zh-CN" altLang="en-US"/>
          </a:p>
        </p:txBody>
      </p:sp>
      <p:pic>
        <p:nvPicPr>
          <p:cNvPr id="8" name="图片 7"/>
          <p:cNvPicPr>
            <a:picLocks noChangeAspect="1"/>
          </p:cNvPicPr>
          <p:nvPr/>
        </p:nvPicPr>
        <p:blipFill>
          <a:blip r:embed="rId4" cstate="print"/>
          <a:stretch>
            <a:fillRect/>
          </a:stretch>
        </p:blipFill>
        <p:spPr>
          <a:xfrm>
            <a:off x="3603370" y="1022483"/>
            <a:ext cx="4448175" cy="4486275"/>
          </a:xfrm>
          <a:prstGeom prst="rect">
            <a:avLst/>
          </a:prstGeom>
        </p:spPr>
      </p:pic>
    </p:spTree>
    <p:extLst>
      <p:ext uri="{BB962C8B-B14F-4D97-AF65-F5344CB8AC3E}">
        <p14:creationId xmlns:p14="http://schemas.microsoft.com/office/powerpoint/2010/main" val="2471241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207" y="218941"/>
            <a:ext cx="10286051" cy="6233374"/>
          </a:xfrm>
          <a:prstGeom prst="rect">
            <a:avLst/>
          </a:prstGeom>
        </p:spPr>
      </p:pic>
      <p:grpSp>
        <p:nvGrpSpPr>
          <p:cNvPr id="2" name="组合 4"/>
          <p:cNvGrpSpPr>
            <a:grpSpLocks/>
          </p:cNvGrpSpPr>
          <p:nvPr/>
        </p:nvGrpSpPr>
        <p:grpSpPr bwMode="auto">
          <a:xfrm>
            <a:off x="255588" y="334963"/>
            <a:ext cx="838200" cy="2820987"/>
            <a:chOff x="4686300" y="870856"/>
            <a:chExt cx="942940" cy="2788730"/>
          </a:xfrm>
        </p:grpSpPr>
        <p:sp>
          <p:nvSpPr>
            <p:cNvPr id="6" name="圆角矩形 5"/>
            <p:cNvSpPr/>
            <p:nvPr/>
          </p:nvSpPr>
          <p:spPr>
            <a:xfrm>
              <a:off x="4686300" y="870856"/>
              <a:ext cx="891149" cy="2788730"/>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991" name="文本框 6"/>
            <p:cNvSpPr txBox="1">
              <a:spLocks noChangeArrowheads="1"/>
            </p:cNvSpPr>
            <p:nvPr/>
          </p:nvSpPr>
          <p:spPr bwMode="auto">
            <a:xfrm>
              <a:off x="4737700" y="938442"/>
              <a:ext cx="891540" cy="252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a:solidFill>
                    <a:srgbClr val="FF0000"/>
                  </a:solidFill>
                  <a:latin typeface="微软雅黑" panose="020B0503020204020204" pitchFamily="34" charset="-122"/>
                  <a:ea typeface="微软雅黑" panose="020B0503020204020204" pitchFamily="34" charset="-122"/>
                  <a:sym typeface="Calibri" panose="020F0502020204030204" pitchFamily="34" charset="0"/>
                </a:rPr>
                <a:t>智能导航</a:t>
              </a:r>
            </a:p>
          </p:txBody>
        </p:sp>
      </p:grpSp>
      <p:sp>
        <p:nvSpPr>
          <p:cNvPr id="9" name="圆角矩形标注 2"/>
          <p:cNvSpPr>
            <a:spLocks noChangeArrowheads="1"/>
          </p:cNvSpPr>
          <p:nvPr/>
        </p:nvSpPr>
        <p:spPr bwMode="auto">
          <a:xfrm>
            <a:off x="7999531" y="2079502"/>
            <a:ext cx="2112963" cy="593725"/>
          </a:xfrm>
          <a:prstGeom prst="wedgeRoundRectCallout">
            <a:avLst>
              <a:gd name="adj1" fmla="val -67687"/>
              <a:gd name="adj2" fmla="val 55285"/>
              <a:gd name="adj3" fmla="val 16667"/>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sym typeface="Calibri" panose="020F05020202040A0204" pitchFamily="34" charset="0"/>
              </a:rPr>
              <a:t>期刊导航</a:t>
            </a:r>
          </a:p>
        </p:txBody>
      </p:sp>
      <p:sp>
        <p:nvSpPr>
          <p:cNvPr id="7" name="圆角矩形标注 2"/>
          <p:cNvSpPr>
            <a:spLocks noChangeArrowheads="1"/>
          </p:cNvSpPr>
          <p:nvPr/>
        </p:nvSpPr>
        <p:spPr bwMode="auto">
          <a:xfrm>
            <a:off x="5484712" y="1367865"/>
            <a:ext cx="2360612" cy="625475"/>
          </a:xfrm>
          <a:prstGeom prst="wedgeRoundRectCallout">
            <a:avLst>
              <a:gd name="adj1" fmla="val -67491"/>
              <a:gd name="adj2" fmla="val -97316"/>
              <a:gd name="adj3" fmla="val 16667"/>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sym typeface="Calibri" panose="020F05020202040A0204" pitchFamily="34" charset="0"/>
              </a:rPr>
              <a:t>检索期刊</a:t>
            </a:r>
          </a:p>
        </p:txBody>
      </p:sp>
      <p:sp>
        <p:nvSpPr>
          <p:cNvPr id="10" name="圆角矩形标注 2"/>
          <p:cNvSpPr>
            <a:spLocks noChangeArrowheads="1"/>
          </p:cNvSpPr>
          <p:nvPr/>
        </p:nvSpPr>
        <p:spPr bwMode="auto">
          <a:xfrm>
            <a:off x="7149450" y="5254747"/>
            <a:ext cx="2112963" cy="593725"/>
          </a:xfrm>
          <a:prstGeom prst="wedgeRoundRectCallout">
            <a:avLst>
              <a:gd name="adj1" fmla="val -50967"/>
              <a:gd name="adj2" fmla="val -96976"/>
              <a:gd name="adj3" fmla="val 16667"/>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altLang="zh-CN" sz="2400" b="1" dirty="0" smtClean="0">
                <a:solidFill>
                  <a:schemeClr val="accent2"/>
                </a:solidFill>
                <a:latin typeface="微软雅黑" panose="020B0503020204020204" pitchFamily="34" charset="-122"/>
                <a:ea typeface="微软雅黑" panose="020B0503020204020204" pitchFamily="34" charset="-122"/>
                <a:sym typeface="Calibri" panose="020F05020202040A0204" pitchFamily="34" charset="0"/>
              </a:rPr>
              <a:t>1988</a:t>
            </a:r>
            <a:r>
              <a:rPr lang="zh-CN" altLang="en-US" sz="2400" b="1" dirty="0" smtClean="0">
                <a:solidFill>
                  <a:schemeClr val="accent2"/>
                </a:solidFill>
                <a:latin typeface="微软雅黑" panose="020B0503020204020204" pitchFamily="34" charset="-122"/>
                <a:ea typeface="微软雅黑" panose="020B0503020204020204" pitchFamily="34" charset="-122"/>
                <a:sym typeface="Calibri" panose="020F05020202040A0204" pitchFamily="34" charset="0"/>
              </a:rPr>
              <a:t>年创刊</a:t>
            </a:r>
            <a:endParaRPr lang="zh-CN" altLang="en-US" sz="2400" b="1" dirty="0">
              <a:solidFill>
                <a:schemeClr val="accent2"/>
              </a:solidFill>
              <a:latin typeface="微软雅黑" panose="020B0503020204020204" pitchFamily="34" charset="-122"/>
              <a:ea typeface="微软雅黑" panose="020B0503020204020204" pitchFamily="34" charset="-122"/>
              <a:sym typeface="Calibri" panose="020F05020202040A0204" pitchFamily="34" charset="0"/>
            </a:endParaRPr>
          </a:p>
        </p:txBody>
      </p:sp>
    </p:spTree>
    <p:extLst>
      <p:ext uri="{BB962C8B-B14F-4D97-AF65-F5344CB8AC3E}">
        <p14:creationId xmlns:p14="http://schemas.microsoft.com/office/powerpoint/2010/main" val="679910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930400" y="293688"/>
            <a:ext cx="9172575" cy="914400"/>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51" name="文本框 2"/>
          <p:cNvSpPr txBox="1">
            <a:spLocks noChangeArrowheads="1"/>
          </p:cNvSpPr>
          <p:nvPr/>
        </p:nvSpPr>
        <p:spPr bwMode="auto">
          <a:xfrm>
            <a:off x="2327275" y="396875"/>
            <a:ext cx="8775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zh-CN" altLang="en-US" sz="4000" b="1">
                <a:solidFill>
                  <a:schemeClr val="bg1"/>
                </a:solidFill>
                <a:latin typeface="微软雅黑" pitchFamily="34" charset="-122"/>
                <a:sym typeface="微软雅黑" pitchFamily="34" charset="-122"/>
              </a:rPr>
              <a:t>专业级强大词表库支持精准智能发现</a:t>
            </a:r>
            <a:endParaRPr lang="zh-CN" altLang="en-US" sz="1600">
              <a:solidFill>
                <a:schemeClr val="bg1"/>
              </a:solidFill>
              <a:sym typeface="Calibri" pitchFamily="34" charset="0"/>
            </a:endParaRPr>
          </a:p>
        </p:txBody>
      </p:sp>
      <p:sp>
        <p:nvSpPr>
          <p:cNvPr id="4" name="椭圆 3"/>
          <p:cNvSpPr/>
          <p:nvPr/>
        </p:nvSpPr>
        <p:spPr>
          <a:xfrm>
            <a:off x="1920875" y="1395413"/>
            <a:ext cx="2105025" cy="210502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42</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万</a:t>
            </a:r>
            <a:endPar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主题词表</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5" name="椭圆 4"/>
          <p:cNvSpPr/>
          <p:nvPr/>
        </p:nvSpPr>
        <p:spPr>
          <a:xfrm>
            <a:off x="7483475" y="3786188"/>
            <a:ext cx="2381250" cy="237966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610</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万</a:t>
            </a:r>
            <a:endPar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作者库</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6" name="椭圆 5"/>
          <p:cNvSpPr/>
          <p:nvPr/>
        </p:nvSpPr>
        <p:spPr>
          <a:xfrm>
            <a:off x="4394200" y="3219450"/>
            <a:ext cx="1684338" cy="16843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33</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万</a:t>
            </a:r>
            <a:endPar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机构库</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7" name="椭圆 6"/>
          <p:cNvSpPr/>
          <p:nvPr/>
        </p:nvSpPr>
        <p:spPr>
          <a:xfrm>
            <a:off x="8383588" y="1997075"/>
            <a:ext cx="2108200" cy="210661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万</a:t>
            </a:r>
            <a:endPar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同义词表</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8" name="椭圆 7"/>
          <p:cNvSpPr/>
          <p:nvPr/>
        </p:nvSpPr>
        <p:spPr>
          <a:xfrm>
            <a:off x="5103813" y="4478338"/>
            <a:ext cx="2379662" cy="237966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3500</a:t>
            </a:r>
          </a:p>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条学科</a:t>
            </a:r>
          </a:p>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分类表</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9" name="椭圆 8"/>
          <p:cNvSpPr/>
          <p:nvPr/>
        </p:nvSpPr>
        <p:spPr>
          <a:xfrm>
            <a:off x="3790950" y="1311275"/>
            <a:ext cx="1897063" cy="189706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万</a:t>
            </a:r>
            <a:endPar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刊名表</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0" name="椭圆 9"/>
          <p:cNvSpPr/>
          <p:nvPr/>
        </p:nvSpPr>
        <p:spPr>
          <a:xfrm>
            <a:off x="5956300" y="1065213"/>
            <a:ext cx="2827338" cy="282575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700</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个数据库收录来源表</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1" name="椭圆 10"/>
          <p:cNvSpPr/>
          <p:nvPr/>
        </p:nvSpPr>
        <p:spPr>
          <a:xfrm>
            <a:off x="1125538" y="3162300"/>
            <a:ext cx="3194050" cy="319405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5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2500</a:t>
            </a:r>
            <a:r>
              <a:rPr lang="zh-CN" altLang="en-US" sz="25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万</a:t>
            </a:r>
            <a:endParaRPr lang="en-US" altLang="zh-CN" sz="25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ts val="0"/>
              </a:spcBef>
              <a:spcAft>
                <a:spcPts val="0"/>
              </a:spcAft>
              <a:defRPr/>
            </a:pPr>
            <a:r>
              <a:rPr lang="zh-CN" altLang="en-US" sz="25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学术专业词库</a:t>
            </a:r>
            <a:endParaRPr lang="zh-CN" altLang="en-US" sz="2500" b="1" dirty="0">
              <a:solidFill>
                <a:srgbClr val="FF0000"/>
              </a:solidFill>
              <a:latin typeface="微软雅黑" panose="020B0503020204020204" pitchFamily="34" charset="-122"/>
              <a:ea typeface="微软雅黑" panose="020B0503020204020204" pitchFamily="34" charset="-122"/>
            </a:endParaRPr>
          </a:p>
        </p:txBody>
      </p:sp>
      <p:sp>
        <p:nvSpPr>
          <p:cNvPr id="12" name="椭圆 11"/>
          <p:cNvSpPr/>
          <p:nvPr/>
        </p:nvSpPr>
        <p:spPr>
          <a:xfrm>
            <a:off x="9183688" y="3651250"/>
            <a:ext cx="2514600" cy="25146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重要</a:t>
            </a:r>
            <a:endPar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索引库</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24614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组合 1"/>
          <p:cNvGrpSpPr>
            <a:grpSpLocks/>
          </p:cNvGrpSpPr>
          <p:nvPr/>
        </p:nvGrpSpPr>
        <p:grpSpPr bwMode="auto">
          <a:xfrm>
            <a:off x="2095500" y="368300"/>
            <a:ext cx="7629525" cy="914400"/>
            <a:chOff x="4686300" y="870856"/>
            <a:chExt cx="2857500" cy="914399"/>
          </a:xfrm>
        </p:grpSpPr>
        <p:sp>
          <p:nvSpPr>
            <p:cNvPr id="3" name="圆角矩形 2"/>
            <p:cNvSpPr/>
            <p:nvPr/>
          </p:nvSpPr>
          <p:spPr>
            <a:xfrm>
              <a:off x="4686300" y="870856"/>
              <a:ext cx="2857500" cy="914399"/>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138" name="文本框 3"/>
            <p:cNvSpPr txBox="1">
              <a:spLocks noChangeArrowheads="1"/>
            </p:cNvSpPr>
            <p:nvPr/>
          </p:nvSpPr>
          <p:spPr bwMode="auto">
            <a:xfrm>
              <a:off x="4686300" y="1004889"/>
              <a:ext cx="2857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a:solidFill>
                    <a:schemeClr val="bg1"/>
                  </a:solidFill>
                  <a:latin typeface="微软雅黑" panose="020B0503020204020204" pitchFamily="34" charset="-122"/>
                  <a:ea typeface="微软雅黑" panose="020B0503020204020204" pitchFamily="34" charset="-122"/>
                  <a:sym typeface="Calibri" panose="020F0502020204030204" pitchFamily="34" charset="0"/>
                </a:rPr>
                <a:t>完善的</a:t>
              </a:r>
              <a:r>
                <a:rPr lang="zh-CN" altLang="en-US" sz="4000">
                  <a:solidFill>
                    <a:srgbClr val="FF0000"/>
                  </a:solidFill>
                  <a:latin typeface="微软雅黑" panose="020B0503020204020204" pitchFamily="34" charset="-122"/>
                  <a:ea typeface="微软雅黑" panose="020B0503020204020204" pitchFamily="34" charset="-122"/>
                  <a:sym typeface="Calibri" panose="020F0502020204030204" pitchFamily="34" charset="0"/>
                </a:rPr>
                <a:t>高级检索</a:t>
              </a:r>
              <a:r>
                <a:rPr lang="zh-CN" altLang="en-US" sz="4000">
                  <a:solidFill>
                    <a:schemeClr val="bg1"/>
                  </a:solidFill>
                  <a:latin typeface="微软雅黑" panose="020B0503020204020204" pitchFamily="34" charset="-122"/>
                  <a:ea typeface="微软雅黑" panose="020B0503020204020204" pitchFamily="34" charset="-122"/>
                  <a:sym typeface="Calibri" panose="020F0502020204030204" pitchFamily="34" charset="0"/>
                </a:rPr>
                <a:t>支持</a:t>
              </a:r>
              <a:r>
                <a:rPr lang="zh-CN" altLang="en-US" sz="4000">
                  <a:solidFill>
                    <a:srgbClr val="FF0000"/>
                  </a:solidFill>
                  <a:latin typeface="微软雅黑" panose="020B0503020204020204" pitchFamily="34" charset="-122"/>
                  <a:ea typeface="微软雅黑" panose="020B0503020204020204" pitchFamily="34" charset="-122"/>
                  <a:sym typeface="Calibri" panose="020F0502020204030204" pitchFamily="34" charset="0"/>
                </a:rPr>
                <a:t>精准</a:t>
              </a:r>
              <a:r>
                <a:rPr lang="zh-CN" altLang="en-US" sz="4000">
                  <a:solidFill>
                    <a:schemeClr val="bg1"/>
                  </a:solidFill>
                  <a:latin typeface="微软雅黑" panose="020B0503020204020204" pitchFamily="34" charset="-122"/>
                  <a:ea typeface="微软雅黑" panose="020B0503020204020204" pitchFamily="34" charset="-122"/>
                  <a:sym typeface="Calibri" panose="020F0502020204030204" pitchFamily="34" charset="0"/>
                </a:rPr>
                <a:t>发现</a:t>
              </a:r>
            </a:p>
          </p:txBody>
        </p:sp>
      </p:gr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156" r="5791"/>
          <a:stretch>
            <a:fillRect/>
          </a:stretch>
        </p:blipFill>
        <p:spPr bwMode="auto">
          <a:xfrm>
            <a:off x="2241550" y="3233738"/>
            <a:ext cx="739775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1550" y="1371600"/>
            <a:ext cx="741362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10"/>
          <p:cNvSpPr>
            <a:spLocks noChangeArrowheads="1"/>
          </p:cNvSpPr>
          <p:nvPr/>
        </p:nvSpPr>
        <p:spPr bwMode="auto">
          <a:xfrm>
            <a:off x="3673475" y="2109788"/>
            <a:ext cx="838200" cy="414337"/>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Arial" panose="020B0604020202020204" pitchFamily="34" charset="0"/>
            </a:endParaRPr>
          </a:p>
        </p:txBody>
      </p:sp>
      <p:pic>
        <p:nvPicPr>
          <p:cNvPr id="9" name="图片 5"/>
          <p:cNvPicPr>
            <a:picLocks noChangeAspect="1" noChangeArrowheads="1"/>
          </p:cNvPicPr>
          <p:nvPr/>
        </p:nvPicPr>
        <p:blipFill>
          <a:blip r:embed="rId5" cstate="print">
            <a:extLst>
              <a:ext uri="{28A0092B-C50C-407E-A947-70E740481C1C}">
                <a14:useLocalDpi xmlns:a14="http://schemas.microsoft.com/office/drawing/2010/main" val="0"/>
              </a:ext>
            </a:extLst>
          </a:blip>
          <a:srcRect r="1045"/>
          <a:stretch>
            <a:fillRect/>
          </a:stretch>
        </p:blipFill>
        <p:spPr bwMode="auto">
          <a:xfrm>
            <a:off x="3767138" y="2728913"/>
            <a:ext cx="147161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椭圆 12"/>
          <p:cNvSpPr>
            <a:spLocks noChangeArrowheads="1"/>
          </p:cNvSpPr>
          <p:nvPr/>
        </p:nvSpPr>
        <p:spPr bwMode="auto">
          <a:xfrm>
            <a:off x="3487738" y="5138738"/>
            <a:ext cx="3352800" cy="277812"/>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Arial" panose="020B0604020202020204" pitchFamily="34" charset="0"/>
            </a:endParaRPr>
          </a:p>
        </p:txBody>
      </p:sp>
      <p:pic>
        <p:nvPicPr>
          <p:cNvPr id="11" name="图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7138" y="2736850"/>
            <a:ext cx="1487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89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4" fill="hold" nodeType="clickEffect">
                                  <p:stCondLst>
                                    <p:cond delay="0"/>
                                  </p:stCondLst>
                                  <p:childTnLst>
                                    <p:animEffect transition="out" filter="wipe(dow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par>
                          <p:cTn id="32" fill="hold" nodeType="afterGroup">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524000" y="608013"/>
            <a:ext cx="9172575" cy="4757737"/>
          </a:xfrm>
          <a:prstGeom prst="roundRect">
            <a:avLst/>
          </a:prstGeom>
          <a:noFill/>
          <a:ln w="381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4"/>
          <p:cNvSpPr txBox="1">
            <a:spLocks noChangeArrowheads="1"/>
          </p:cNvSpPr>
          <p:nvPr/>
        </p:nvSpPr>
        <p:spPr bwMode="auto">
          <a:xfrm>
            <a:off x="1905000" y="1273175"/>
            <a:ext cx="8458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b="1">
                <a:solidFill>
                  <a:srgbClr val="FF0000"/>
                </a:solidFill>
                <a:latin typeface="华文楷体" panose="02010600040101010101" pitchFamily="2" charset="-122"/>
                <a:ea typeface="华文楷体" panose="02010600040101010101" pitchFamily="2" charset="-122"/>
              </a:rPr>
              <a:t>估计现在一年全世界所产生的新</a:t>
            </a:r>
            <a:endParaRPr lang="en-US" altLang="zh-CN" sz="4000" b="1">
              <a:solidFill>
                <a:srgbClr val="FF0000"/>
              </a:solidFill>
              <a:latin typeface="华文楷体" panose="02010600040101010101" pitchFamily="2" charset="-122"/>
              <a:ea typeface="华文楷体" panose="02010600040101010101" pitchFamily="2" charset="-122"/>
            </a:endParaRPr>
          </a:p>
          <a:p>
            <a:pPr algn="ctr" eaLnBrk="1" hangingPunct="1">
              <a:lnSpc>
                <a:spcPct val="100000"/>
              </a:lnSpc>
              <a:spcBef>
                <a:spcPct val="0"/>
              </a:spcBef>
              <a:buFontTx/>
              <a:buNone/>
            </a:pPr>
            <a:r>
              <a:rPr lang="zh-CN" altLang="en-US" sz="4000" b="1">
                <a:solidFill>
                  <a:srgbClr val="FF0000"/>
                </a:solidFill>
                <a:latin typeface="华文楷体" panose="02010600040101010101" pitchFamily="2" charset="-122"/>
                <a:ea typeface="华文楷体" panose="02010600040101010101" pitchFamily="2" charset="-122"/>
              </a:rPr>
              <a:t>信息量大约有</a:t>
            </a:r>
            <a:endParaRPr lang="en-US" altLang="zh-CN" sz="4000" b="1">
              <a:solidFill>
                <a:srgbClr val="FF0000"/>
              </a:solidFill>
              <a:latin typeface="华文楷体" panose="02010600040101010101" pitchFamily="2" charset="-122"/>
              <a:ea typeface="华文楷体" panose="02010600040101010101" pitchFamily="2" charset="-122"/>
            </a:endParaRPr>
          </a:p>
          <a:p>
            <a:pPr algn="ctr" eaLnBrk="1" hangingPunct="1">
              <a:lnSpc>
                <a:spcPct val="100000"/>
              </a:lnSpc>
              <a:spcBef>
                <a:spcPct val="0"/>
              </a:spcBef>
              <a:buFontTx/>
              <a:buNone/>
            </a:pPr>
            <a:endParaRPr lang="en-US" altLang="zh-CN" sz="4000" b="1">
              <a:solidFill>
                <a:srgbClr val="FF0000"/>
              </a:solidFill>
              <a:latin typeface="华文楷体" panose="02010600040101010101" pitchFamily="2" charset="-122"/>
              <a:ea typeface="华文楷体" panose="02010600040101010101" pitchFamily="2" charset="-122"/>
            </a:endParaRPr>
          </a:p>
          <a:p>
            <a:pPr algn="ctr" eaLnBrk="1" hangingPunct="1">
              <a:lnSpc>
                <a:spcPct val="100000"/>
              </a:lnSpc>
              <a:spcBef>
                <a:spcPct val="0"/>
              </a:spcBef>
              <a:buFontTx/>
              <a:buNone/>
            </a:pPr>
            <a:r>
              <a:rPr lang="en-US" altLang="zh-CN" sz="4800" b="1">
                <a:solidFill>
                  <a:srgbClr val="FF0000"/>
                </a:solidFill>
                <a:latin typeface="华文楷体" panose="02010600040101010101" pitchFamily="2" charset="-122"/>
                <a:ea typeface="华文楷体" panose="02010600040101010101" pitchFamily="2" charset="-122"/>
              </a:rPr>
              <a:t>4</a:t>
            </a:r>
            <a:r>
              <a:rPr lang="zh-CN" altLang="en-US" sz="4800" b="1">
                <a:solidFill>
                  <a:srgbClr val="FF0000"/>
                </a:solidFill>
                <a:latin typeface="华文楷体" panose="02010600040101010101" pitchFamily="2" charset="-122"/>
                <a:ea typeface="华文楷体" panose="02010600040101010101" pitchFamily="2" charset="-122"/>
              </a:rPr>
              <a:t>千万万亿（</a:t>
            </a:r>
            <a:r>
              <a:rPr lang="en-US" altLang="zh-CN" sz="4800" b="1">
                <a:solidFill>
                  <a:srgbClr val="FF0000"/>
                </a:solidFill>
                <a:latin typeface="华文楷体" panose="02010600040101010101" pitchFamily="2" charset="-122"/>
                <a:ea typeface="华文楷体" panose="02010600040101010101" pitchFamily="2" charset="-122"/>
              </a:rPr>
              <a:t>4×10   </a:t>
            </a:r>
            <a:r>
              <a:rPr lang="zh-CN" altLang="en-US" sz="4800" b="1">
                <a:solidFill>
                  <a:srgbClr val="FF0000"/>
                </a:solidFill>
                <a:latin typeface="华文楷体" panose="02010600040101010101" pitchFamily="2" charset="-122"/>
                <a:ea typeface="华文楷体" panose="02010600040101010101" pitchFamily="2" charset="-122"/>
              </a:rPr>
              <a:t>）字节</a:t>
            </a:r>
          </a:p>
          <a:p>
            <a:pPr algn="r" eaLnBrk="1" hangingPunct="1">
              <a:lnSpc>
                <a:spcPct val="100000"/>
              </a:lnSpc>
              <a:spcBef>
                <a:spcPct val="50000"/>
              </a:spcBef>
              <a:buFontTx/>
              <a:buNone/>
            </a:pPr>
            <a:r>
              <a:rPr lang="zh-CN" altLang="en-US" b="1">
                <a:solidFill>
                  <a:srgbClr val="FF0000"/>
                </a:solidFill>
                <a:latin typeface="华文楷体" panose="02010600040101010101" pitchFamily="2" charset="-122"/>
                <a:ea typeface="华文楷体" panose="02010600040101010101" pitchFamily="2" charset="-122"/>
              </a:rPr>
              <a:t>引自</a:t>
            </a:r>
            <a:r>
              <a:rPr lang="en-US" altLang="zh-CN" b="1">
                <a:solidFill>
                  <a:srgbClr val="FF0000"/>
                </a:solidFill>
                <a:latin typeface="华文楷体" panose="02010600040101010101" pitchFamily="2" charset="-122"/>
                <a:ea typeface="华文楷体" panose="02010600040101010101" pitchFamily="2" charset="-122"/>
              </a:rPr>
              <a:t>Howie DiBlasi</a:t>
            </a:r>
            <a:r>
              <a:rPr lang="zh-CN" altLang="en-US" b="1">
                <a:solidFill>
                  <a:srgbClr val="FF0000"/>
                </a:solidFill>
                <a:latin typeface="华文楷体" panose="02010600040101010101" pitchFamily="2" charset="-122"/>
                <a:ea typeface="华文楷体" panose="02010600040101010101" pitchFamily="2" charset="-122"/>
              </a:rPr>
              <a:t>的“你知道吗”</a:t>
            </a:r>
          </a:p>
          <a:p>
            <a:pPr algn="ctr" eaLnBrk="1" hangingPunct="1">
              <a:lnSpc>
                <a:spcPct val="100000"/>
              </a:lnSpc>
              <a:spcBef>
                <a:spcPct val="0"/>
              </a:spcBef>
              <a:buFontTx/>
              <a:buNone/>
            </a:pPr>
            <a:endParaRPr lang="zh-CN" altLang="en-US" b="1">
              <a:solidFill>
                <a:schemeClr val="bg1"/>
              </a:solidFill>
              <a:latin typeface="Roboto Th" pitchFamily="2" charset="0"/>
            </a:endParaRPr>
          </a:p>
        </p:txBody>
      </p:sp>
      <p:sp>
        <p:nvSpPr>
          <p:cNvPr id="5" name="矩形 6"/>
          <p:cNvSpPr>
            <a:spLocks noChangeArrowheads="1"/>
          </p:cNvSpPr>
          <p:nvPr/>
        </p:nvSpPr>
        <p:spPr bwMode="auto">
          <a:xfrm>
            <a:off x="7342188" y="3052763"/>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a:solidFill>
                  <a:srgbClr val="FF0000"/>
                </a:solidFill>
                <a:latin typeface="微软雅黑" panose="020B0503020204020204" pitchFamily="34" charset="-122"/>
                <a:ea typeface="微软雅黑" panose="020B0503020204020204" pitchFamily="34" charset="-122"/>
              </a:rPr>
              <a:t>19</a:t>
            </a:r>
            <a:endParaRPr lang="zh-CN" altLang="en-US" sz="180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82293402"/>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组合 1"/>
          <p:cNvGrpSpPr>
            <a:grpSpLocks/>
          </p:cNvGrpSpPr>
          <p:nvPr/>
        </p:nvGrpSpPr>
        <p:grpSpPr bwMode="auto">
          <a:xfrm>
            <a:off x="2044700" y="123825"/>
            <a:ext cx="7629525" cy="914400"/>
            <a:chOff x="4686300" y="870856"/>
            <a:chExt cx="2857500" cy="914399"/>
          </a:xfrm>
        </p:grpSpPr>
        <p:sp>
          <p:nvSpPr>
            <p:cNvPr id="3" name="圆角矩形 2"/>
            <p:cNvSpPr/>
            <p:nvPr/>
          </p:nvSpPr>
          <p:spPr>
            <a:xfrm>
              <a:off x="4686300" y="870856"/>
              <a:ext cx="2857500" cy="914399"/>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181" name="文本框 3"/>
            <p:cNvSpPr txBox="1">
              <a:spLocks noChangeArrowheads="1"/>
            </p:cNvSpPr>
            <p:nvPr/>
          </p:nvSpPr>
          <p:spPr bwMode="auto">
            <a:xfrm>
              <a:off x="4686300" y="1004889"/>
              <a:ext cx="2857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a:solidFill>
                    <a:schemeClr val="bg1"/>
                  </a:solidFill>
                  <a:latin typeface="微软雅黑" panose="020B0503020204020204" pitchFamily="34" charset="-122"/>
                  <a:ea typeface="微软雅黑" panose="020B0503020204020204" pitchFamily="34" charset="-122"/>
                  <a:sym typeface="Calibri" panose="020F0502020204030204" pitchFamily="34" charset="0"/>
                </a:rPr>
                <a:t>完善的</a:t>
              </a:r>
              <a:r>
                <a:rPr lang="zh-CN" altLang="en-US" sz="4000">
                  <a:solidFill>
                    <a:srgbClr val="FF0000"/>
                  </a:solidFill>
                  <a:latin typeface="微软雅黑" panose="020B0503020204020204" pitchFamily="34" charset="-122"/>
                  <a:ea typeface="微软雅黑" panose="020B0503020204020204" pitchFamily="34" charset="-122"/>
                  <a:sym typeface="Calibri" panose="020F0502020204030204" pitchFamily="34" charset="0"/>
                </a:rPr>
                <a:t>专业检索</a:t>
              </a:r>
              <a:r>
                <a:rPr lang="zh-CN" altLang="en-US" sz="4000">
                  <a:solidFill>
                    <a:schemeClr val="bg1"/>
                  </a:solidFill>
                  <a:latin typeface="微软雅黑" panose="020B0503020204020204" pitchFamily="34" charset="-122"/>
                  <a:ea typeface="微软雅黑" panose="020B0503020204020204" pitchFamily="34" charset="-122"/>
                  <a:sym typeface="Calibri" panose="020F0502020204030204" pitchFamily="34" charset="0"/>
                </a:rPr>
                <a:t>支持</a:t>
              </a:r>
              <a:r>
                <a:rPr lang="zh-CN" altLang="en-US" sz="4000">
                  <a:solidFill>
                    <a:srgbClr val="FF0000"/>
                  </a:solidFill>
                  <a:latin typeface="微软雅黑" panose="020B0503020204020204" pitchFamily="34" charset="-122"/>
                  <a:ea typeface="微软雅黑" panose="020B0503020204020204" pitchFamily="34" charset="-122"/>
                  <a:sym typeface="Calibri" panose="020F0502020204030204" pitchFamily="34" charset="0"/>
                </a:rPr>
                <a:t>精准</a:t>
              </a:r>
              <a:r>
                <a:rPr lang="zh-CN" altLang="en-US" sz="4000">
                  <a:solidFill>
                    <a:schemeClr val="bg1"/>
                  </a:solidFill>
                  <a:latin typeface="微软雅黑" panose="020B0503020204020204" pitchFamily="34" charset="-122"/>
                  <a:ea typeface="微软雅黑" panose="020B0503020204020204" pitchFamily="34" charset="-122"/>
                  <a:sym typeface="Calibri" panose="020F0502020204030204" pitchFamily="34" charset="0"/>
                </a:rPr>
                <a:t>发现</a:t>
              </a:r>
            </a:p>
          </p:txBody>
        </p:sp>
      </p:grpSp>
      <p:pic>
        <p:nvPicPr>
          <p:cNvPr id="2" name="图片 1"/>
          <p:cNvPicPr>
            <a:picLocks noChangeAspect="1"/>
          </p:cNvPicPr>
          <p:nvPr/>
        </p:nvPicPr>
        <p:blipFill>
          <a:blip r:embed="rId3" cstate="print"/>
          <a:stretch>
            <a:fillRect/>
          </a:stretch>
        </p:blipFill>
        <p:spPr>
          <a:xfrm>
            <a:off x="2787649" y="1172258"/>
            <a:ext cx="6143625" cy="5591175"/>
          </a:xfrm>
          <a:prstGeom prst="rect">
            <a:avLst/>
          </a:prstGeom>
        </p:spPr>
      </p:pic>
    </p:spTree>
    <p:extLst>
      <p:ext uri="{BB962C8B-B14F-4D97-AF65-F5344CB8AC3E}">
        <p14:creationId xmlns:p14="http://schemas.microsoft.com/office/powerpoint/2010/main" val="29423697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stretch>
            <a:fillRect/>
          </a:stretch>
        </p:blipFill>
        <p:spPr>
          <a:xfrm>
            <a:off x="2708275" y="2579440"/>
            <a:ext cx="7153275" cy="4229100"/>
          </a:xfrm>
          <a:prstGeom prst="rect">
            <a:avLst/>
          </a:prstGeom>
        </p:spPr>
      </p:pic>
      <p:pic>
        <p:nvPicPr>
          <p:cNvPr id="4" name="图片 3"/>
          <p:cNvPicPr>
            <a:picLocks noChangeAspect="1"/>
          </p:cNvPicPr>
          <p:nvPr/>
        </p:nvPicPr>
        <p:blipFill>
          <a:blip r:embed="rId4" cstate="print"/>
          <a:stretch>
            <a:fillRect/>
          </a:stretch>
        </p:blipFill>
        <p:spPr>
          <a:xfrm>
            <a:off x="1810110" y="16351"/>
            <a:ext cx="8875563" cy="2563089"/>
          </a:xfrm>
          <a:prstGeom prst="rect">
            <a:avLst/>
          </a:prstGeom>
        </p:spPr>
      </p:pic>
      <p:sp>
        <p:nvSpPr>
          <p:cNvPr id="12" name="TextBox 68"/>
          <p:cNvSpPr txBox="1">
            <a:spLocks noChangeArrowheads="1"/>
          </p:cNvSpPr>
          <p:nvPr/>
        </p:nvSpPr>
        <p:spPr bwMode="auto">
          <a:xfrm>
            <a:off x="2708275" y="1370013"/>
            <a:ext cx="7377113" cy="552450"/>
          </a:xfrm>
          <a:prstGeom prst="rect">
            <a:avLst/>
          </a:prstGeom>
        </p:spPr>
        <p:style>
          <a:lnRef idx="2">
            <a:schemeClr val="accent2"/>
          </a:lnRef>
          <a:fillRef idx="1">
            <a:schemeClr val="lt1"/>
          </a:fillRef>
          <a:effectRef idx="0">
            <a:schemeClr val="accent2"/>
          </a:effectRef>
          <a:fontRef idx="minor">
            <a:schemeClr val="dk1"/>
          </a:fontRef>
        </p:style>
        <p:txBody>
          <a:bodyPr anchor="ctr"/>
          <a:lstStyle>
            <a:defPPr>
              <a:defRPr lang="zh-CN"/>
            </a:defPPr>
            <a:lvl1pPr algn="ctr">
              <a:defRPr sz="2400" b="1">
                <a:solidFill>
                  <a:schemeClr val="accent2"/>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eaLnBrk="1" fontAlgn="auto" hangingPunct="1">
              <a:spcBef>
                <a:spcPts val="0"/>
              </a:spcBef>
              <a:spcAft>
                <a:spcPts val="0"/>
              </a:spcAft>
              <a:defRPr/>
            </a:pPr>
            <a:r>
              <a:rPr lang="en-US" altLang="zh-CN" dirty="0">
                <a:sym typeface="微软雅黑" panose="020B0503020204020204" pitchFamily="34" charset="-122"/>
              </a:rPr>
              <a:t>2000——</a:t>
            </a:r>
            <a:r>
              <a:rPr lang="en-US" altLang="zh-CN" dirty="0" smtClean="0">
                <a:sym typeface="微软雅黑" panose="020B0503020204020204" pitchFamily="34" charset="-122"/>
              </a:rPr>
              <a:t>2016</a:t>
            </a:r>
            <a:r>
              <a:rPr lang="zh-CN" altLang="en-US" dirty="0" smtClean="0">
                <a:sym typeface="微软雅黑" panose="020B0503020204020204" pitchFamily="34" charset="-122"/>
              </a:rPr>
              <a:t>年有关信息服务、信息管理的</a:t>
            </a:r>
            <a:r>
              <a:rPr lang="zh-CN" altLang="en-US" dirty="0">
                <a:sym typeface="微软雅黑" panose="020B0503020204020204" pitchFamily="34" charset="-122"/>
              </a:rPr>
              <a:t>期刊</a:t>
            </a:r>
          </a:p>
        </p:txBody>
      </p:sp>
      <p:sp>
        <p:nvSpPr>
          <p:cNvPr id="14" name="圆角矩形标注 4"/>
          <p:cNvSpPr>
            <a:spLocks noChangeArrowheads="1"/>
          </p:cNvSpPr>
          <p:nvPr/>
        </p:nvSpPr>
        <p:spPr bwMode="auto">
          <a:xfrm>
            <a:off x="6247891" y="3069145"/>
            <a:ext cx="2222500" cy="592138"/>
          </a:xfrm>
          <a:prstGeom prst="wedgeRoundRectCallout">
            <a:avLst>
              <a:gd name="adj1" fmla="val -33884"/>
              <a:gd name="adj2" fmla="val -84593"/>
              <a:gd name="adj3" fmla="val 16667"/>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点击保存公式</a:t>
            </a:r>
          </a:p>
        </p:txBody>
      </p:sp>
      <p:grpSp>
        <p:nvGrpSpPr>
          <p:cNvPr id="3" name="组合 15"/>
          <p:cNvGrpSpPr>
            <a:grpSpLocks/>
          </p:cNvGrpSpPr>
          <p:nvPr/>
        </p:nvGrpSpPr>
        <p:grpSpPr bwMode="auto">
          <a:xfrm>
            <a:off x="454025" y="304800"/>
            <a:ext cx="838200" cy="2840038"/>
            <a:chOff x="4686300" y="870856"/>
            <a:chExt cx="942940" cy="2788730"/>
          </a:xfrm>
        </p:grpSpPr>
        <p:sp>
          <p:nvSpPr>
            <p:cNvPr id="17" name="圆角矩形 16"/>
            <p:cNvSpPr/>
            <p:nvPr/>
          </p:nvSpPr>
          <p:spPr>
            <a:xfrm>
              <a:off x="4686300" y="870856"/>
              <a:ext cx="891150" cy="2788730"/>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235" name="文本框 17"/>
            <p:cNvSpPr txBox="1">
              <a:spLocks noChangeArrowheads="1"/>
            </p:cNvSpPr>
            <p:nvPr/>
          </p:nvSpPr>
          <p:spPr bwMode="auto">
            <a:xfrm>
              <a:off x="4737700" y="938442"/>
              <a:ext cx="891540" cy="250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a:solidFill>
                    <a:srgbClr val="FF0000"/>
                  </a:solidFill>
                  <a:latin typeface="微软雅黑" panose="020B0503020204020204" pitchFamily="34" charset="-122"/>
                  <a:ea typeface="微软雅黑" panose="020B0503020204020204" pitchFamily="34" charset="-122"/>
                  <a:sym typeface="Calibri" panose="020F0502020204030204" pitchFamily="34" charset="0"/>
                </a:rPr>
                <a:t>学科推送</a:t>
              </a:r>
            </a:p>
          </p:txBody>
        </p:sp>
      </p:grpSp>
      <p:sp>
        <p:nvSpPr>
          <p:cNvPr id="6" name="矩形 5"/>
          <p:cNvSpPr/>
          <p:nvPr/>
        </p:nvSpPr>
        <p:spPr>
          <a:xfrm>
            <a:off x="1780666" y="-10627"/>
            <a:ext cx="8934450" cy="6865938"/>
          </a:xfrm>
          <a:prstGeom prst="rect">
            <a:avLst/>
          </a:prstGeom>
          <a:solidFill>
            <a:schemeClr val="accent1">
              <a:alpha val="62000"/>
            </a:schemeClr>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buFont typeface="Arial" panose="020B0604020202020204" pitchFamily="34" charset="0"/>
              <a:buNone/>
              <a:defRPr/>
            </a:pPr>
            <a:endParaRPr lang="zh-CN" altLang="en-US" smtClean="0">
              <a:solidFill>
                <a:srgbClr val="FFFFFF"/>
              </a:solidFill>
            </a:endParaRPr>
          </a:p>
        </p:txBody>
      </p:sp>
      <p:pic>
        <p:nvPicPr>
          <p:cNvPr id="15" name="图片 14"/>
          <p:cNvPicPr>
            <a:picLocks noChangeAspect="1"/>
          </p:cNvPicPr>
          <p:nvPr/>
        </p:nvPicPr>
        <p:blipFill>
          <a:blip r:embed="rId5" cstate="print"/>
          <a:stretch>
            <a:fillRect/>
          </a:stretch>
        </p:blipFill>
        <p:spPr>
          <a:xfrm>
            <a:off x="2315151" y="1752822"/>
            <a:ext cx="7680903" cy="3417250"/>
          </a:xfrm>
          <a:prstGeom prst="rect">
            <a:avLst/>
          </a:prstGeom>
        </p:spPr>
      </p:pic>
      <p:sp>
        <p:nvSpPr>
          <p:cNvPr id="8" name="圆角矩形标注 2"/>
          <p:cNvSpPr>
            <a:spLocks noChangeArrowheads="1"/>
          </p:cNvSpPr>
          <p:nvPr/>
        </p:nvSpPr>
        <p:spPr bwMode="auto">
          <a:xfrm>
            <a:off x="6247891" y="3069145"/>
            <a:ext cx="2065338" cy="452438"/>
          </a:xfrm>
          <a:prstGeom prst="wedgeRoundRectCallout">
            <a:avLst>
              <a:gd name="adj1" fmla="val 57125"/>
              <a:gd name="adj2" fmla="val -126616"/>
              <a:gd name="adj3" fmla="val 16667"/>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sym typeface="Calibri" panose="020F05020202040A0204" pitchFamily="34" charset="0"/>
              </a:rPr>
              <a:t>可以添加邮箱</a:t>
            </a:r>
          </a:p>
        </p:txBody>
      </p:sp>
    </p:spTree>
    <p:extLst>
      <p:ext uri="{BB962C8B-B14F-4D97-AF65-F5344CB8AC3E}">
        <p14:creationId xmlns:p14="http://schemas.microsoft.com/office/powerpoint/2010/main" val="600241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bldLvl="0" animBg="1" autoUpdateAnimBg="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1348307" y="80097"/>
            <a:ext cx="9507762" cy="6777903"/>
          </a:xfrm>
          <a:prstGeom prst="rect">
            <a:avLst/>
          </a:prstGeom>
        </p:spPr>
      </p:pic>
      <p:sp>
        <p:nvSpPr>
          <p:cNvPr id="36873" name="圆角矩形 9"/>
          <p:cNvSpPr>
            <a:spLocks noChangeArrowheads="1"/>
          </p:cNvSpPr>
          <p:nvPr/>
        </p:nvSpPr>
        <p:spPr bwMode="auto">
          <a:xfrm>
            <a:off x="3874940" y="3960958"/>
            <a:ext cx="873705" cy="350406"/>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ndParaRPr>
          </a:p>
        </p:txBody>
      </p:sp>
      <p:grpSp>
        <p:nvGrpSpPr>
          <p:cNvPr id="7" name="组合 15"/>
          <p:cNvGrpSpPr>
            <a:grpSpLocks/>
          </p:cNvGrpSpPr>
          <p:nvPr/>
        </p:nvGrpSpPr>
        <p:grpSpPr bwMode="auto">
          <a:xfrm>
            <a:off x="454025" y="304800"/>
            <a:ext cx="838200" cy="2840038"/>
            <a:chOff x="4686300" y="870856"/>
            <a:chExt cx="942940" cy="2788730"/>
          </a:xfrm>
        </p:grpSpPr>
        <p:sp>
          <p:nvSpPr>
            <p:cNvPr id="8" name="圆角矩形 7"/>
            <p:cNvSpPr/>
            <p:nvPr/>
          </p:nvSpPr>
          <p:spPr>
            <a:xfrm>
              <a:off x="4686300" y="870856"/>
              <a:ext cx="891150" cy="2788730"/>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280" name="文本框 17"/>
            <p:cNvSpPr txBox="1">
              <a:spLocks noChangeArrowheads="1"/>
            </p:cNvSpPr>
            <p:nvPr/>
          </p:nvSpPr>
          <p:spPr bwMode="auto">
            <a:xfrm>
              <a:off x="4737700" y="938442"/>
              <a:ext cx="891540" cy="250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a:solidFill>
                    <a:srgbClr val="FF0000"/>
                  </a:solidFill>
                  <a:latin typeface="微软雅黑" panose="020B0503020204020204" pitchFamily="34" charset="-122"/>
                  <a:ea typeface="微软雅黑" panose="020B0503020204020204" pitchFamily="34" charset="-122"/>
                  <a:sym typeface="Calibri" panose="020F0502020204030204" pitchFamily="34" charset="0"/>
                </a:rPr>
                <a:t>题录导出</a:t>
              </a:r>
            </a:p>
          </p:txBody>
        </p:sp>
      </p:grpSp>
      <p:sp>
        <p:nvSpPr>
          <p:cNvPr id="3" name="圆角矩形标注 2"/>
          <p:cNvSpPr/>
          <p:nvPr/>
        </p:nvSpPr>
        <p:spPr>
          <a:xfrm>
            <a:off x="5307242" y="3935558"/>
            <a:ext cx="2219037" cy="585356"/>
          </a:xfrm>
          <a:prstGeom prst="wedgeRoundRectCallout">
            <a:avLst>
              <a:gd name="adj1" fmla="val -65609"/>
              <a:gd name="adj2" fmla="val 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latin typeface="黑体" panose="02010609060101010101" pitchFamily="49" charset="-122"/>
                <a:ea typeface="黑体" panose="02010609060101010101" pitchFamily="49" charset="-122"/>
              </a:rPr>
              <a:t>保存题录</a:t>
            </a:r>
          </a:p>
        </p:txBody>
      </p:sp>
      <p:sp>
        <p:nvSpPr>
          <p:cNvPr id="12" name="圆角矩形 9"/>
          <p:cNvSpPr>
            <a:spLocks noChangeArrowheads="1"/>
          </p:cNvSpPr>
          <p:nvPr/>
        </p:nvSpPr>
        <p:spPr bwMode="auto">
          <a:xfrm>
            <a:off x="3888505" y="6140884"/>
            <a:ext cx="901704" cy="311873"/>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ndParaRPr>
          </a:p>
        </p:txBody>
      </p:sp>
      <p:sp>
        <p:nvSpPr>
          <p:cNvPr id="10" name="圆角矩形 9"/>
          <p:cNvSpPr>
            <a:spLocks noChangeArrowheads="1"/>
          </p:cNvSpPr>
          <p:nvPr/>
        </p:nvSpPr>
        <p:spPr bwMode="auto">
          <a:xfrm>
            <a:off x="9372603" y="6545114"/>
            <a:ext cx="1454728" cy="311873"/>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2173704917"/>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6873"/>
                                        </p:tgtEl>
                                        <p:attrNameLst>
                                          <p:attrName>style.visibility</p:attrName>
                                        </p:attrNameLst>
                                      </p:cBhvr>
                                      <p:to>
                                        <p:strVal val="visible"/>
                                      </p:to>
                                    </p:set>
                                    <p:anim calcmode="lin" valueType="num">
                                      <p:cBhvr additive="base">
                                        <p:cTn id="13" dur="500" fill="hold"/>
                                        <p:tgtEl>
                                          <p:spTgt spid="36873"/>
                                        </p:tgtEl>
                                        <p:attrNameLst>
                                          <p:attrName>ppt_x</p:attrName>
                                        </p:attrNameLst>
                                      </p:cBhvr>
                                      <p:tavLst>
                                        <p:tav tm="0">
                                          <p:val>
                                            <p:strVal val="#ppt_x"/>
                                          </p:val>
                                        </p:tav>
                                        <p:tav tm="100000">
                                          <p:val>
                                            <p:strVal val="#ppt_x"/>
                                          </p:val>
                                        </p:tav>
                                      </p:tavLst>
                                    </p:anim>
                                    <p:anim calcmode="lin" valueType="num">
                                      <p:cBhvr additive="base">
                                        <p:cTn id="14" dur="500" fill="hold"/>
                                        <p:tgtEl>
                                          <p:spTgt spid="368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P spid="3" grpId="0" animBg="1"/>
      <p:bldP spid="12"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stretch>
            <a:fillRect/>
          </a:stretch>
        </p:blipFill>
        <p:spPr>
          <a:xfrm>
            <a:off x="1348307" y="80097"/>
            <a:ext cx="9507762" cy="6777903"/>
          </a:xfrm>
          <a:prstGeom prst="rect">
            <a:avLst/>
          </a:prstGeom>
        </p:spPr>
      </p:pic>
      <p:sp>
        <p:nvSpPr>
          <p:cNvPr id="56323" name="Rectangle 3"/>
          <p:cNvSpPr>
            <a:spLocks noChangeArrowheads="1"/>
          </p:cNvSpPr>
          <p:nvPr/>
        </p:nvSpPr>
        <p:spPr bwMode="auto">
          <a:xfrm>
            <a:off x="1348307" y="0"/>
            <a:ext cx="9507762" cy="6858000"/>
          </a:xfrm>
          <a:prstGeom prst="rect">
            <a:avLst/>
          </a:prstGeom>
          <a:solidFill>
            <a:srgbClr val="DEDED9">
              <a:alpha val="74117"/>
            </a:srgbClr>
          </a:solidFill>
          <a:ln w="9525">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4" cstate="print"/>
          <a:stretch>
            <a:fillRect/>
          </a:stretch>
        </p:blipFill>
        <p:spPr>
          <a:xfrm>
            <a:off x="2687349" y="1735859"/>
            <a:ext cx="6648450" cy="3286125"/>
          </a:xfrm>
          <a:prstGeom prst="rect">
            <a:avLst/>
          </a:prstGeom>
        </p:spPr>
      </p:pic>
      <p:sp>
        <p:nvSpPr>
          <p:cNvPr id="37894" name="圆角矩形 11"/>
          <p:cNvSpPr>
            <a:spLocks noChangeArrowheads="1"/>
          </p:cNvSpPr>
          <p:nvPr/>
        </p:nvSpPr>
        <p:spPr bwMode="auto">
          <a:xfrm>
            <a:off x="2833831" y="2166361"/>
            <a:ext cx="3282950" cy="328612"/>
          </a:xfrm>
          <a:prstGeom prst="roundRect">
            <a:avLst>
              <a:gd name="adj" fmla="val 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ndParaRPr>
          </a:p>
        </p:txBody>
      </p:sp>
      <p:sp>
        <p:nvSpPr>
          <p:cNvPr id="37893" name="圆角矩形 7"/>
          <p:cNvSpPr>
            <a:spLocks noChangeArrowheads="1"/>
          </p:cNvSpPr>
          <p:nvPr/>
        </p:nvSpPr>
        <p:spPr bwMode="auto">
          <a:xfrm>
            <a:off x="7180118" y="1736436"/>
            <a:ext cx="2155681" cy="2171700"/>
          </a:xfrm>
          <a:prstGeom prst="roundRect">
            <a:avLst>
              <a:gd name="adj" fmla="val 965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4151944665"/>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wipe(up)">
                                      <p:cBhvr>
                                        <p:cTn id="7" dur="500"/>
                                        <p:tgtEl>
                                          <p:spTgt spid="563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3"/>
                                        </p:tgtEl>
                                        <p:attrNameLst>
                                          <p:attrName>style.visibility</p:attrName>
                                        </p:attrNameLst>
                                      </p:cBhvr>
                                      <p:to>
                                        <p:strVal val="visible"/>
                                      </p:to>
                                    </p:set>
                                    <p:animEffect transition="in" filter="fade">
                                      <p:cBhvr>
                                        <p:cTn id="17" dur="500"/>
                                        <p:tgtEl>
                                          <p:spTgt spid="378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4"/>
                                        </p:tgtEl>
                                        <p:attrNameLst>
                                          <p:attrName>style.visibility</p:attrName>
                                        </p:attrNameLst>
                                      </p:cBhvr>
                                      <p:to>
                                        <p:strVal val="visible"/>
                                      </p:to>
                                    </p:set>
                                    <p:animEffect transition="in" filter="fade">
                                      <p:cBhvr>
                                        <p:cTn id="22"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37894" grpId="0" bldLvl="0" animBg="1" autoUpdateAnimBg="0"/>
      <p:bldP spid="37893"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81138" y="603250"/>
            <a:ext cx="9172575" cy="914400"/>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795" name="文本框 4"/>
          <p:cNvSpPr txBox="1">
            <a:spLocks noChangeArrowheads="1"/>
          </p:cNvSpPr>
          <p:nvPr/>
        </p:nvSpPr>
        <p:spPr bwMode="auto">
          <a:xfrm>
            <a:off x="3570288" y="706438"/>
            <a:ext cx="49926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4000">
                <a:solidFill>
                  <a:schemeClr val="bg1"/>
                </a:solidFill>
                <a:latin typeface="微软雅黑" pitchFamily="34" charset="-122"/>
                <a:ea typeface="微软雅黑" pitchFamily="34" charset="-122"/>
              </a:rPr>
              <a:t>超星发现优势</a:t>
            </a:r>
          </a:p>
        </p:txBody>
      </p:sp>
      <p:grpSp>
        <p:nvGrpSpPr>
          <p:cNvPr id="33796" name="组合 1"/>
          <p:cNvGrpSpPr>
            <a:grpSpLocks/>
          </p:cNvGrpSpPr>
          <p:nvPr/>
        </p:nvGrpSpPr>
        <p:grpSpPr bwMode="auto">
          <a:xfrm>
            <a:off x="1982788" y="2382838"/>
            <a:ext cx="8169275" cy="955675"/>
            <a:chOff x="1889760" y="2619103"/>
            <a:chExt cx="8168640" cy="955030"/>
          </a:xfrm>
        </p:grpSpPr>
        <p:sp>
          <p:nvSpPr>
            <p:cNvPr id="7" name="圆角矩形 6"/>
            <p:cNvSpPr/>
            <p:nvPr/>
          </p:nvSpPr>
          <p:spPr>
            <a:xfrm>
              <a:off x="1889760" y="2619103"/>
              <a:ext cx="8168640" cy="955030"/>
            </a:xfrm>
            <a:prstGeom prst="roundRect">
              <a:avLst>
                <a:gd name="adj" fmla="val 6667"/>
              </a:avLst>
            </a:prstGeom>
            <a:noFill/>
            <a:ln>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圆角矩形 7"/>
            <p:cNvSpPr/>
            <p:nvPr/>
          </p:nvSpPr>
          <p:spPr>
            <a:xfrm>
              <a:off x="1889760" y="2628622"/>
              <a:ext cx="8168640" cy="945511"/>
            </a:xfrm>
            <a:prstGeom prst="roundRect">
              <a:avLst>
                <a:gd name="adj" fmla="val 505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09" name="文本框 17"/>
            <p:cNvSpPr txBox="1">
              <a:spLocks noChangeArrowheads="1"/>
            </p:cNvSpPr>
            <p:nvPr/>
          </p:nvSpPr>
          <p:spPr bwMode="auto">
            <a:xfrm>
              <a:off x="3857625" y="2876936"/>
              <a:ext cx="4232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b="1">
                  <a:solidFill>
                    <a:srgbClr val="FF0000"/>
                  </a:solidFill>
                  <a:latin typeface="微软雅黑" pitchFamily="34" charset="-122"/>
                  <a:ea typeface="微软雅黑" pitchFamily="34" charset="-122"/>
                  <a:sym typeface="Calibri" pitchFamily="34" charset="0"/>
                </a:rPr>
                <a:t>电子资源的目录体系</a:t>
              </a:r>
              <a:endParaRPr lang="en-US" altLang="zh-CN" b="1">
                <a:solidFill>
                  <a:srgbClr val="FF0000"/>
                </a:solidFill>
                <a:latin typeface="微软雅黑" pitchFamily="34" charset="-122"/>
                <a:ea typeface="微软雅黑" pitchFamily="34" charset="-122"/>
                <a:sym typeface="Calibri" pitchFamily="34" charset="0"/>
              </a:endParaRPr>
            </a:p>
          </p:txBody>
        </p:sp>
        <p:sp>
          <p:nvSpPr>
            <p:cNvPr id="33810" name="Freeform 27"/>
            <p:cNvSpPr>
              <a:spLocks noEditPoints="1"/>
            </p:cNvSpPr>
            <p:nvPr/>
          </p:nvSpPr>
          <p:spPr bwMode="auto">
            <a:xfrm>
              <a:off x="2630808" y="2917649"/>
              <a:ext cx="485770" cy="357937"/>
            </a:xfrm>
            <a:custGeom>
              <a:avLst/>
              <a:gdLst>
                <a:gd name="T0" fmla="*/ 2147483647 w 87"/>
                <a:gd name="T1" fmla="*/ 2147483647 h 59"/>
                <a:gd name="T2" fmla="*/ 2147483647 w 87"/>
                <a:gd name="T3" fmla="*/ 2147483647 h 59"/>
                <a:gd name="T4" fmla="*/ 2147483647 w 87"/>
                <a:gd name="T5" fmla="*/ 2147483647 h 59"/>
                <a:gd name="T6" fmla="*/ 2147483647 w 87"/>
                <a:gd name="T7" fmla="*/ 2147483647 h 59"/>
                <a:gd name="T8" fmla="*/ 0 w 87"/>
                <a:gd name="T9" fmla="*/ 2147483647 h 59"/>
                <a:gd name="T10" fmla="*/ 0 w 87"/>
                <a:gd name="T11" fmla="*/ 2147483647 h 59"/>
                <a:gd name="T12" fmla="*/ 2147483647 w 87"/>
                <a:gd name="T13" fmla="*/ 2147483647 h 59"/>
                <a:gd name="T14" fmla="*/ 2147483647 w 87"/>
                <a:gd name="T15" fmla="*/ 2147483647 h 59"/>
                <a:gd name="T16" fmla="*/ 2147483647 w 87"/>
                <a:gd name="T17" fmla="*/ 2147483647 h 59"/>
                <a:gd name="T18" fmla="*/ 2147483647 w 87"/>
                <a:gd name="T19" fmla="*/ 2147483647 h 59"/>
                <a:gd name="T20" fmla="*/ 2147483647 w 87"/>
                <a:gd name="T21" fmla="*/ 2147483647 h 59"/>
                <a:gd name="T22" fmla="*/ 2147483647 w 87"/>
                <a:gd name="T23" fmla="*/ 0 h 59"/>
                <a:gd name="T24" fmla="*/ 2147483647 w 87"/>
                <a:gd name="T25" fmla="*/ 0 h 59"/>
                <a:gd name="T26" fmla="*/ 2147483647 w 87"/>
                <a:gd name="T27" fmla="*/ 2147483647 h 59"/>
                <a:gd name="T28" fmla="*/ 2147483647 w 87"/>
                <a:gd name="T29" fmla="*/ 2147483647 h 59"/>
                <a:gd name="T30" fmla="*/ 2147483647 w 87"/>
                <a:gd name="T31" fmla="*/ 2147483647 h 59"/>
                <a:gd name="T32" fmla="*/ 2147483647 w 87"/>
                <a:gd name="T33" fmla="*/ 2147483647 h 59"/>
                <a:gd name="T34" fmla="*/ 2147483647 w 87"/>
                <a:gd name="T35" fmla="*/ 2147483647 h 59"/>
                <a:gd name="T36" fmla="*/ 2147483647 w 87"/>
                <a:gd name="T37" fmla="*/ 2147483647 h 59"/>
                <a:gd name="T38" fmla="*/ 2147483647 w 87"/>
                <a:gd name="T39" fmla="*/ 2147483647 h 59"/>
                <a:gd name="T40" fmla="*/ 2147483647 w 87"/>
                <a:gd name="T41" fmla="*/ 2147483647 h 59"/>
                <a:gd name="T42" fmla="*/ 2147483647 w 87"/>
                <a:gd name="T43" fmla="*/ 2147483647 h 59"/>
                <a:gd name="T44" fmla="*/ 2147483647 w 87"/>
                <a:gd name="T45" fmla="*/ 2147483647 h 59"/>
                <a:gd name="T46" fmla="*/ 2147483647 w 87"/>
                <a:gd name="T47" fmla="*/ 2147483647 h 59"/>
                <a:gd name="T48" fmla="*/ 2147483647 w 87"/>
                <a:gd name="T49" fmla="*/ 2147483647 h 59"/>
                <a:gd name="T50" fmla="*/ 2147483647 w 87"/>
                <a:gd name="T51" fmla="*/ 2147483647 h 59"/>
                <a:gd name="T52" fmla="*/ 2147483647 w 87"/>
                <a:gd name="T53" fmla="*/ 2147483647 h 59"/>
                <a:gd name="T54" fmla="*/ 2147483647 w 87"/>
                <a:gd name="T55" fmla="*/ 2147483647 h 59"/>
                <a:gd name="T56" fmla="*/ 2147483647 w 87"/>
                <a:gd name="T57" fmla="*/ 2147483647 h 59"/>
                <a:gd name="T58" fmla="*/ 2147483647 w 87"/>
                <a:gd name="T59" fmla="*/ 2147483647 h 59"/>
                <a:gd name="T60" fmla="*/ 2147483647 w 87"/>
                <a:gd name="T61" fmla="*/ 2147483647 h 59"/>
                <a:gd name="T62" fmla="*/ 2147483647 w 87"/>
                <a:gd name="T63" fmla="*/ 2147483647 h 59"/>
                <a:gd name="T64" fmla="*/ 2147483647 w 87"/>
                <a:gd name="T65" fmla="*/ 2147483647 h 59"/>
                <a:gd name="T66" fmla="*/ 2147483647 w 8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a:solidFill>
                <a:schemeClr val="bg1">
                  <a:alpha val="70195"/>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3797" name="组合 8"/>
          <p:cNvGrpSpPr>
            <a:grpSpLocks/>
          </p:cNvGrpSpPr>
          <p:nvPr/>
        </p:nvGrpSpPr>
        <p:grpSpPr bwMode="auto">
          <a:xfrm>
            <a:off x="1982788" y="3544888"/>
            <a:ext cx="8169275" cy="955675"/>
            <a:chOff x="1889760" y="2619103"/>
            <a:chExt cx="8168640" cy="955030"/>
          </a:xfrm>
        </p:grpSpPr>
        <p:sp>
          <p:nvSpPr>
            <p:cNvPr id="10" name="圆角矩形 9"/>
            <p:cNvSpPr/>
            <p:nvPr/>
          </p:nvSpPr>
          <p:spPr>
            <a:xfrm>
              <a:off x="1889760" y="2619103"/>
              <a:ext cx="8168640" cy="955030"/>
            </a:xfrm>
            <a:prstGeom prst="roundRect">
              <a:avLst>
                <a:gd name="adj" fmla="val 6667"/>
              </a:avLst>
            </a:prstGeom>
            <a:noFill/>
            <a:ln>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圆角矩形 10"/>
            <p:cNvSpPr/>
            <p:nvPr/>
          </p:nvSpPr>
          <p:spPr>
            <a:xfrm>
              <a:off x="1889760" y="2628622"/>
              <a:ext cx="8168640" cy="945511"/>
            </a:xfrm>
            <a:prstGeom prst="roundRect">
              <a:avLst>
                <a:gd name="adj" fmla="val 505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05" name="文本框 11"/>
            <p:cNvSpPr txBox="1">
              <a:spLocks noChangeArrowheads="1"/>
            </p:cNvSpPr>
            <p:nvPr/>
          </p:nvSpPr>
          <p:spPr bwMode="auto">
            <a:xfrm>
              <a:off x="3894947" y="2835007"/>
              <a:ext cx="4232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b="1">
                  <a:solidFill>
                    <a:srgbClr val="FF0000"/>
                  </a:solidFill>
                  <a:latin typeface="微软雅黑" pitchFamily="34" charset="-122"/>
                  <a:ea typeface="微软雅黑" pitchFamily="34" charset="-122"/>
                  <a:sym typeface="Calibri" pitchFamily="34" charset="0"/>
                </a:rPr>
                <a:t>图书馆各类专业服务延伸</a:t>
              </a:r>
              <a:endParaRPr lang="en-US" altLang="zh-CN" b="1">
                <a:solidFill>
                  <a:srgbClr val="FF0000"/>
                </a:solidFill>
                <a:latin typeface="微软雅黑" pitchFamily="34" charset="-122"/>
                <a:ea typeface="微软雅黑" pitchFamily="34" charset="-122"/>
                <a:sym typeface="Calibri" pitchFamily="34" charset="0"/>
              </a:endParaRPr>
            </a:p>
          </p:txBody>
        </p:sp>
        <p:sp>
          <p:nvSpPr>
            <p:cNvPr id="33806" name="Freeform 27"/>
            <p:cNvSpPr>
              <a:spLocks noEditPoints="1"/>
            </p:cNvSpPr>
            <p:nvPr/>
          </p:nvSpPr>
          <p:spPr bwMode="auto">
            <a:xfrm>
              <a:off x="2630808" y="2917649"/>
              <a:ext cx="485770" cy="357937"/>
            </a:xfrm>
            <a:custGeom>
              <a:avLst/>
              <a:gdLst>
                <a:gd name="T0" fmla="*/ 2147483647 w 87"/>
                <a:gd name="T1" fmla="*/ 2147483647 h 59"/>
                <a:gd name="T2" fmla="*/ 2147483647 w 87"/>
                <a:gd name="T3" fmla="*/ 2147483647 h 59"/>
                <a:gd name="T4" fmla="*/ 2147483647 w 87"/>
                <a:gd name="T5" fmla="*/ 2147483647 h 59"/>
                <a:gd name="T6" fmla="*/ 2147483647 w 87"/>
                <a:gd name="T7" fmla="*/ 2147483647 h 59"/>
                <a:gd name="T8" fmla="*/ 0 w 87"/>
                <a:gd name="T9" fmla="*/ 2147483647 h 59"/>
                <a:gd name="T10" fmla="*/ 0 w 87"/>
                <a:gd name="T11" fmla="*/ 2147483647 h 59"/>
                <a:gd name="T12" fmla="*/ 2147483647 w 87"/>
                <a:gd name="T13" fmla="*/ 2147483647 h 59"/>
                <a:gd name="T14" fmla="*/ 2147483647 w 87"/>
                <a:gd name="T15" fmla="*/ 2147483647 h 59"/>
                <a:gd name="T16" fmla="*/ 2147483647 w 87"/>
                <a:gd name="T17" fmla="*/ 2147483647 h 59"/>
                <a:gd name="T18" fmla="*/ 2147483647 w 87"/>
                <a:gd name="T19" fmla="*/ 2147483647 h 59"/>
                <a:gd name="T20" fmla="*/ 2147483647 w 87"/>
                <a:gd name="T21" fmla="*/ 2147483647 h 59"/>
                <a:gd name="T22" fmla="*/ 2147483647 w 87"/>
                <a:gd name="T23" fmla="*/ 0 h 59"/>
                <a:gd name="T24" fmla="*/ 2147483647 w 87"/>
                <a:gd name="T25" fmla="*/ 0 h 59"/>
                <a:gd name="T26" fmla="*/ 2147483647 w 87"/>
                <a:gd name="T27" fmla="*/ 2147483647 h 59"/>
                <a:gd name="T28" fmla="*/ 2147483647 w 87"/>
                <a:gd name="T29" fmla="*/ 2147483647 h 59"/>
                <a:gd name="T30" fmla="*/ 2147483647 w 87"/>
                <a:gd name="T31" fmla="*/ 2147483647 h 59"/>
                <a:gd name="T32" fmla="*/ 2147483647 w 87"/>
                <a:gd name="T33" fmla="*/ 2147483647 h 59"/>
                <a:gd name="T34" fmla="*/ 2147483647 w 87"/>
                <a:gd name="T35" fmla="*/ 2147483647 h 59"/>
                <a:gd name="T36" fmla="*/ 2147483647 w 87"/>
                <a:gd name="T37" fmla="*/ 2147483647 h 59"/>
                <a:gd name="T38" fmla="*/ 2147483647 w 87"/>
                <a:gd name="T39" fmla="*/ 2147483647 h 59"/>
                <a:gd name="T40" fmla="*/ 2147483647 w 87"/>
                <a:gd name="T41" fmla="*/ 2147483647 h 59"/>
                <a:gd name="T42" fmla="*/ 2147483647 w 87"/>
                <a:gd name="T43" fmla="*/ 2147483647 h 59"/>
                <a:gd name="T44" fmla="*/ 2147483647 w 87"/>
                <a:gd name="T45" fmla="*/ 2147483647 h 59"/>
                <a:gd name="T46" fmla="*/ 2147483647 w 87"/>
                <a:gd name="T47" fmla="*/ 2147483647 h 59"/>
                <a:gd name="T48" fmla="*/ 2147483647 w 87"/>
                <a:gd name="T49" fmla="*/ 2147483647 h 59"/>
                <a:gd name="T50" fmla="*/ 2147483647 w 87"/>
                <a:gd name="T51" fmla="*/ 2147483647 h 59"/>
                <a:gd name="T52" fmla="*/ 2147483647 w 87"/>
                <a:gd name="T53" fmla="*/ 2147483647 h 59"/>
                <a:gd name="T54" fmla="*/ 2147483647 w 87"/>
                <a:gd name="T55" fmla="*/ 2147483647 h 59"/>
                <a:gd name="T56" fmla="*/ 2147483647 w 87"/>
                <a:gd name="T57" fmla="*/ 2147483647 h 59"/>
                <a:gd name="T58" fmla="*/ 2147483647 w 87"/>
                <a:gd name="T59" fmla="*/ 2147483647 h 59"/>
                <a:gd name="T60" fmla="*/ 2147483647 w 87"/>
                <a:gd name="T61" fmla="*/ 2147483647 h 59"/>
                <a:gd name="T62" fmla="*/ 2147483647 w 87"/>
                <a:gd name="T63" fmla="*/ 2147483647 h 59"/>
                <a:gd name="T64" fmla="*/ 2147483647 w 87"/>
                <a:gd name="T65" fmla="*/ 2147483647 h 59"/>
                <a:gd name="T66" fmla="*/ 2147483647 w 8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a:solidFill>
                <a:schemeClr val="bg1">
                  <a:alpha val="70195"/>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 name="组合 13"/>
          <p:cNvGrpSpPr>
            <a:grpSpLocks/>
          </p:cNvGrpSpPr>
          <p:nvPr/>
        </p:nvGrpSpPr>
        <p:grpSpPr bwMode="auto">
          <a:xfrm>
            <a:off x="1982788" y="4740275"/>
            <a:ext cx="8169275" cy="955675"/>
            <a:chOff x="1889760" y="2619103"/>
            <a:chExt cx="8168640" cy="955030"/>
          </a:xfrm>
        </p:grpSpPr>
        <p:sp>
          <p:nvSpPr>
            <p:cNvPr id="15" name="圆角矩形 14"/>
            <p:cNvSpPr/>
            <p:nvPr/>
          </p:nvSpPr>
          <p:spPr>
            <a:xfrm>
              <a:off x="1889760" y="2619103"/>
              <a:ext cx="8168640" cy="955030"/>
            </a:xfrm>
            <a:prstGeom prst="roundRect">
              <a:avLst>
                <a:gd name="adj" fmla="val 6667"/>
              </a:avLst>
            </a:prstGeom>
            <a:noFill/>
            <a:ln>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圆角矩形 15"/>
            <p:cNvSpPr/>
            <p:nvPr/>
          </p:nvSpPr>
          <p:spPr>
            <a:xfrm>
              <a:off x="1889760" y="2628622"/>
              <a:ext cx="8168640" cy="945511"/>
            </a:xfrm>
            <a:prstGeom prst="roundRect">
              <a:avLst>
                <a:gd name="adj" fmla="val 505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01" name="文本框 16"/>
            <p:cNvSpPr txBox="1">
              <a:spLocks noChangeArrowheads="1"/>
            </p:cNvSpPr>
            <p:nvPr/>
          </p:nvSpPr>
          <p:spPr bwMode="auto">
            <a:xfrm>
              <a:off x="3894947" y="2835007"/>
              <a:ext cx="4232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b="1">
                  <a:solidFill>
                    <a:srgbClr val="FF0000"/>
                  </a:solidFill>
                  <a:latin typeface="微软雅黑" pitchFamily="34" charset="-122"/>
                  <a:ea typeface="微软雅黑" pitchFamily="34" charset="-122"/>
                  <a:sym typeface="Calibri" pitchFamily="34" charset="0"/>
                </a:rPr>
                <a:t>分析、挖掘功能</a:t>
              </a:r>
              <a:endParaRPr lang="en-US" altLang="zh-CN" b="1">
                <a:solidFill>
                  <a:srgbClr val="FF0000"/>
                </a:solidFill>
                <a:latin typeface="微软雅黑" pitchFamily="34" charset="-122"/>
                <a:ea typeface="微软雅黑" pitchFamily="34" charset="-122"/>
                <a:sym typeface="Calibri" pitchFamily="34" charset="0"/>
              </a:endParaRPr>
            </a:p>
          </p:txBody>
        </p:sp>
        <p:sp>
          <p:nvSpPr>
            <p:cNvPr id="33802" name="Freeform 27"/>
            <p:cNvSpPr>
              <a:spLocks noEditPoints="1"/>
            </p:cNvSpPr>
            <p:nvPr/>
          </p:nvSpPr>
          <p:spPr bwMode="auto">
            <a:xfrm>
              <a:off x="2630808" y="2917649"/>
              <a:ext cx="485770" cy="357937"/>
            </a:xfrm>
            <a:custGeom>
              <a:avLst/>
              <a:gdLst>
                <a:gd name="T0" fmla="*/ 2147483647 w 87"/>
                <a:gd name="T1" fmla="*/ 2147483647 h 59"/>
                <a:gd name="T2" fmla="*/ 2147483647 w 87"/>
                <a:gd name="T3" fmla="*/ 2147483647 h 59"/>
                <a:gd name="T4" fmla="*/ 2147483647 w 87"/>
                <a:gd name="T5" fmla="*/ 2147483647 h 59"/>
                <a:gd name="T6" fmla="*/ 2147483647 w 87"/>
                <a:gd name="T7" fmla="*/ 2147483647 h 59"/>
                <a:gd name="T8" fmla="*/ 0 w 87"/>
                <a:gd name="T9" fmla="*/ 2147483647 h 59"/>
                <a:gd name="T10" fmla="*/ 0 w 87"/>
                <a:gd name="T11" fmla="*/ 2147483647 h 59"/>
                <a:gd name="T12" fmla="*/ 2147483647 w 87"/>
                <a:gd name="T13" fmla="*/ 2147483647 h 59"/>
                <a:gd name="T14" fmla="*/ 2147483647 w 87"/>
                <a:gd name="T15" fmla="*/ 2147483647 h 59"/>
                <a:gd name="T16" fmla="*/ 2147483647 w 87"/>
                <a:gd name="T17" fmla="*/ 2147483647 h 59"/>
                <a:gd name="T18" fmla="*/ 2147483647 w 87"/>
                <a:gd name="T19" fmla="*/ 2147483647 h 59"/>
                <a:gd name="T20" fmla="*/ 2147483647 w 87"/>
                <a:gd name="T21" fmla="*/ 2147483647 h 59"/>
                <a:gd name="T22" fmla="*/ 2147483647 w 87"/>
                <a:gd name="T23" fmla="*/ 0 h 59"/>
                <a:gd name="T24" fmla="*/ 2147483647 w 87"/>
                <a:gd name="T25" fmla="*/ 0 h 59"/>
                <a:gd name="T26" fmla="*/ 2147483647 w 87"/>
                <a:gd name="T27" fmla="*/ 2147483647 h 59"/>
                <a:gd name="T28" fmla="*/ 2147483647 w 87"/>
                <a:gd name="T29" fmla="*/ 2147483647 h 59"/>
                <a:gd name="T30" fmla="*/ 2147483647 w 87"/>
                <a:gd name="T31" fmla="*/ 2147483647 h 59"/>
                <a:gd name="T32" fmla="*/ 2147483647 w 87"/>
                <a:gd name="T33" fmla="*/ 2147483647 h 59"/>
                <a:gd name="T34" fmla="*/ 2147483647 w 87"/>
                <a:gd name="T35" fmla="*/ 2147483647 h 59"/>
                <a:gd name="T36" fmla="*/ 2147483647 w 87"/>
                <a:gd name="T37" fmla="*/ 2147483647 h 59"/>
                <a:gd name="T38" fmla="*/ 2147483647 w 87"/>
                <a:gd name="T39" fmla="*/ 2147483647 h 59"/>
                <a:gd name="T40" fmla="*/ 2147483647 w 87"/>
                <a:gd name="T41" fmla="*/ 2147483647 h 59"/>
                <a:gd name="T42" fmla="*/ 2147483647 w 87"/>
                <a:gd name="T43" fmla="*/ 2147483647 h 59"/>
                <a:gd name="T44" fmla="*/ 2147483647 w 87"/>
                <a:gd name="T45" fmla="*/ 2147483647 h 59"/>
                <a:gd name="T46" fmla="*/ 2147483647 w 87"/>
                <a:gd name="T47" fmla="*/ 2147483647 h 59"/>
                <a:gd name="T48" fmla="*/ 2147483647 w 87"/>
                <a:gd name="T49" fmla="*/ 2147483647 h 59"/>
                <a:gd name="T50" fmla="*/ 2147483647 w 87"/>
                <a:gd name="T51" fmla="*/ 2147483647 h 59"/>
                <a:gd name="T52" fmla="*/ 2147483647 w 87"/>
                <a:gd name="T53" fmla="*/ 2147483647 h 59"/>
                <a:gd name="T54" fmla="*/ 2147483647 w 87"/>
                <a:gd name="T55" fmla="*/ 2147483647 h 59"/>
                <a:gd name="T56" fmla="*/ 2147483647 w 87"/>
                <a:gd name="T57" fmla="*/ 2147483647 h 59"/>
                <a:gd name="T58" fmla="*/ 2147483647 w 87"/>
                <a:gd name="T59" fmla="*/ 2147483647 h 59"/>
                <a:gd name="T60" fmla="*/ 2147483647 w 87"/>
                <a:gd name="T61" fmla="*/ 2147483647 h 59"/>
                <a:gd name="T62" fmla="*/ 2147483647 w 87"/>
                <a:gd name="T63" fmla="*/ 2147483647 h 59"/>
                <a:gd name="T64" fmla="*/ 2147483647 w 87"/>
                <a:gd name="T65" fmla="*/ 2147483647 h 59"/>
                <a:gd name="T66" fmla="*/ 2147483647 w 8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a:solidFill>
                <a:schemeClr val="bg1">
                  <a:alpha val="70195"/>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838325" y="1292225"/>
            <a:ext cx="82296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8925" indent="-288925" defTabSz="912813">
              <a:defRPr>
                <a:solidFill>
                  <a:schemeClr val="tx1"/>
                </a:solidFill>
                <a:latin typeface="Arial" panose="020B0604020202020204" pitchFamily="34" charset="0"/>
                <a:ea typeface="宋体" panose="02010600030101010101" pitchFamily="2" charset="-122"/>
              </a:defRPr>
            </a:lvl1pPr>
            <a:lvl2pPr marL="519113" indent="-228600" defTabSz="912813">
              <a:defRPr>
                <a:solidFill>
                  <a:schemeClr val="tx1"/>
                </a:solidFill>
                <a:latin typeface="Arial" panose="020B0604020202020204" pitchFamily="34" charset="0"/>
                <a:ea typeface="宋体" panose="02010600030101010101" pitchFamily="2" charset="-122"/>
              </a:defRPr>
            </a:lvl2pPr>
            <a:lvl3pPr marL="712788" indent="-192088" defTabSz="912813">
              <a:defRPr>
                <a:solidFill>
                  <a:schemeClr val="tx1"/>
                </a:solidFill>
                <a:latin typeface="Arial" panose="020B0604020202020204" pitchFamily="34" charset="0"/>
                <a:ea typeface="宋体" panose="02010600030101010101" pitchFamily="2" charset="-122"/>
              </a:defRPr>
            </a:lvl3pPr>
            <a:lvl4pPr marL="954088" indent="-241300" defTabSz="912813">
              <a:defRPr>
                <a:solidFill>
                  <a:schemeClr val="tx1"/>
                </a:solidFill>
                <a:latin typeface="Arial" panose="020B0604020202020204" pitchFamily="34" charset="0"/>
                <a:ea typeface="宋体" panose="02010600030101010101" pitchFamily="2" charset="-122"/>
              </a:defRPr>
            </a:lvl4pPr>
            <a:lvl5pPr marL="1184275" indent="-228600" defTabSz="912813">
              <a:defRPr>
                <a:solidFill>
                  <a:schemeClr val="tx1"/>
                </a:solidFill>
                <a:latin typeface="Arial" panose="020B0604020202020204" pitchFamily="34" charset="0"/>
                <a:ea typeface="宋体" panose="02010600030101010101" pitchFamily="2" charset="-122"/>
              </a:defRPr>
            </a:lvl5pPr>
            <a:lvl6pPr marL="1641475"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098675"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55875"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013075"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90000"/>
              </a:lnSpc>
              <a:spcBef>
                <a:spcPts val="0"/>
              </a:spcBef>
              <a:spcAft>
                <a:spcPts val="0"/>
              </a:spcAft>
              <a:buFont typeface="Arial" panose="020B0604020202020204" pitchFamily="34" charset="0"/>
              <a:buNone/>
              <a:defRPr/>
            </a:pPr>
            <a:r>
              <a:rPr lang="zh-CN" altLang="en-US" sz="4267"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超星发现</a:t>
            </a:r>
            <a:r>
              <a:rPr lang="en-US" altLang="zh-CN" sz="4267"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4267"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分析工具</a:t>
            </a:r>
            <a:endParaRPr lang="en-US" sz="4267"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90000"/>
              </a:lnSpc>
              <a:spcBef>
                <a:spcPts val="2400"/>
              </a:spcBef>
              <a:spcAft>
                <a:spcPts val="0"/>
              </a:spcAft>
              <a:buFont typeface="Arial" panose="020B0604020202020204" pitchFamily="34" charset="0"/>
              <a:buNone/>
              <a:defRPr/>
            </a:pPr>
            <a:endParaRPr lang="en-US" altLang="zh-CN" sz="4267" b="1"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90000"/>
              </a:lnSpc>
              <a:spcBef>
                <a:spcPts val="2400"/>
              </a:spcBef>
              <a:spcAft>
                <a:spcPts val="0"/>
              </a:spcAft>
              <a:buFont typeface="Arial" panose="020B0604020202020204" pitchFamily="34" charset="0"/>
              <a:buNone/>
              <a:defRPr/>
            </a:pPr>
            <a:r>
              <a:rPr lang="zh-CN" altLang="en-US" sz="4267" b="1"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数据分析和知识挖掘服务</a:t>
            </a:r>
          </a:p>
        </p:txBody>
      </p:sp>
      <p:pic>
        <p:nvPicPr>
          <p:cNvPr id="34819"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913" y="3570288"/>
            <a:ext cx="38290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3"/>
          <p:cNvGrpSpPr>
            <a:grpSpLocks/>
          </p:cNvGrpSpPr>
          <p:nvPr/>
        </p:nvGrpSpPr>
        <p:grpSpPr bwMode="auto">
          <a:xfrm>
            <a:off x="1016000" y="187325"/>
            <a:ext cx="9197975" cy="1184275"/>
            <a:chOff x="1889760" y="2619103"/>
            <a:chExt cx="8168640" cy="955030"/>
          </a:xfrm>
        </p:grpSpPr>
        <p:sp>
          <p:nvSpPr>
            <p:cNvPr id="15" name="圆角矩形 14"/>
            <p:cNvSpPr/>
            <p:nvPr/>
          </p:nvSpPr>
          <p:spPr>
            <a:xfrm>
              <a:off x="1889760" y="2619103"/>
              <a:ext cx="8168640" cy="955030"/>
            </a:xfrm>
            <a:prstGeom prst="roundRect">
              <a:avLst>
                <a:gd name="adj" fmla="val 6667"/>
              </a:avLst>
            </a:prstGeom>
            <a:noFill/>
            <a:ln w="57150">
              <a:solidFill>
                <a:srgbClr val="FFFF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472" name="文本框 16"/>
            <p:cNvSpPr txBox="1">
              <a:spLocks noChangeArrowheads="1"/>
            </p:cNvSpPr>
            <p:nvPr/>
          </p:nvSpPr>
          <p:spPr bwMode="auto">
            <a:xfrm>
              <a:off x="3732582" y="2876292"/>
              <a:ext cx="4232910" cy="5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b="1">
                  <a:solidFill>
                    <a:srgbClr val="FF0000"/>
                  </a:solidFill>
                  <a:latin typeface="微软雅黑" panose="020B0503020204020204" pitchFamily="34" charset="-122"/>
                  <a:ea typeface="微软雅黑" panose="020B0503020204020204" pitchFamily="34" charset="-122"/>
                  <a:sym typeface="Calibri" panose="020F0502020204030204" pitchFamily="34" charset="0"/>
                </a:rPr>
                <a:t>分析、挖掘功能</a:t>
              </a:r>
              <a:endParaRPr lang="en-US" altLang="zh-CN" sz="4000" b="1">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2473" name="Freeform 27"/>
            <p:cNvSpPr>
              <a:spLocks noEditPoints="1"/>
            </p:cNvSpPr>
            <p:nvPr/>
          </p:nvSpPr>
          <p:spPr bwMode="auto">
            <a:xfrm>
              <a:off x="2630808" y="2917649"/>
              <a:ext cx="485770" cy="357937"/>
            </a:xfrm>
            <a:custGeom>
              <a:avLst/>
              <a:gdLst>
                <a:gd name="T0" fmla="*/ 2147483646 w 87"/>
                <a:gd name="T1" fmla="*/ 2147483646 h 59"/>
                <a:gd name="T2" fmla="*/ 2147483646 w 87"/>
                <a:gd name="T3" fmla="*/ 2147483646 h 59"/>
                <a:gd name="T4" fmla="*/ 2147483646 w 87"/>
                <a:gd name="T5" fmla="*/ 2147483646 h 59"/>
                <a:gd name="T6" fmla="*/ 2147483646 w 87"/>
                <a:gd name="T7" fmla="*/ 2147483646 h 59"/>
                <a:gd name="T8" fmla="*/ 0 w 87"/>
                <a:gd name="T9" fmla="*/ 2147483646 h 59"/>
                <a:gd name="T10" fmla="*/ 0 w 87"/>
                <a:gd name="T11" fmla="*/ 2147483646 h 59"/>
                <a:gd name="T12" fmla="*/ 2147483646 w 87"/>
                <a:gd name="T13" fmla="*/ 2147483646 h 59"/>
                <a:gd name="T14" fmla="*/ 2147483646 w 87"/>
                <a:gd name="T15" fmla="*/ 2147483646 h 59"/>
                <a:gd name="T16" fmla="*/ 2147483646 w 87"/>
                <a:gd name="T17" fmla="*/ 2147483646 h 59"/>
                <a:gd name="T18" fmla="*/ 2147483646 w 87"/>
                <a:gd name="T19" fmla="*/ 2147483646 h 59"/>
                <a:gd name="T20" fmla="*/ 2147483646 w 87"/>
                <a:gd name="T21" fmla="*/ 2147483646 h 59"/>
                <a:gd name="T22" fmla="*/ 2147483646 w 87"/>
                <a:gd name="T23" fmla="*/ 0 h 59"/>
                <a:gd name="T24" fmla="*/ 2147483646 w 87"/>
                <a:gd name="T25" fmla="*/ 0 h 59"/>
                <a:gd name="T26" fmla="*/ 2147483646 w 87"/>
                <a:gd name="T27" fmla="*/ 2147483646 h 59"/>
                <a:gd name="T28" fmla="*/ 2147483646 w 87"/>
                <a:gd name="T29" fmla="*/ 2147483646 h 59"/>
                <a:gd name="T30" fmla="*/ 2147483646 w 87"/>
                <a:gd name="T31" fmla="*/ 2147483646 h 59"/>
                <a:gd name="T32" fmla="*/ 2147483646 w 87"/>
                <a:gd name="T33" fmla="*/ 2147483646 h 59"/>
                <a:gd name="T34" fmla="*/ 2147483646 w 87"/>
                <a:gd name="T35" fmla="*/ 2147483646 h 59"/>
                <a:gd name="T36" fmla="*/ 2147483646 w 87"/>
                <a:gd name="T37" fmla="*/ 2147483646 h 59"/>
                <a:gd name="T38" fmla="*/ 2147483646 w 87"/>
                <a:gd name="T39" fmla="*/ 2147483646 h 59"/>
                <a:gd name="T40" fmla="*/ 2147483646 w 87"/>
                <a:gd name="T41" fmla="*/ 2147483646 h 59"/>
                <a:gd name="T42" fmla="*/ 2147483646 w 87"/>
                <a:gd name="T43" fmla="*/ 2147483646 h 59"/>
                <a:gd name="T44" fmla="*/ 2147483646 w 87"/>
                <a:gd name="T45" fmla="*/ 2147483646 h 59"/>
                <a:gd name="T46" fmla="*/ 2147483646 w 87"/>
                <a:gd name="T47" fmla="*/ 2147483646 h 59"/>
                <a:gd name="T48" fmla="*/ 2147483646 w 87"/>
                <a:gd name="T49" fmla="*/ 2147483646 h 59"/>
                <a:gd name="T50" fmla="*/ 2147483646 w 87"/>
                <a:gd name="T51" fmla="*/ 2147483646 h 59"/>
                <a:gd name="T52" fmla="*/ 2147483646 w 87"/>
                <a:gd name="T53" fmla="*/ 2147483646 h 59"/>
                <a:gd name="T54" fmla="*/ 2147483646 w 87"/>
                <a:gd name="T55" fmla="*/ 2147483646 h 59"/>
                <a:gd name="T56" fmla="*/ 2147483646 w 87"/>
                <a:gd name="T57" fmla="*/ 2147483646 h 59"/>
                <a:gd name="T58" fmla="*/ 2147483646 w 87"/>
                <a:gd name="T59" fmla="*/ 2147483646 h 59"/>
                <a:gd name="T60" fmla="*/ 2147483646 w 87"/>
                <a:gd name="T61" fmla="*/ 2147483646 h 59"/>
                <a:gd name="T62" fmla="*/ 2147483646 w 87"/>
                <a:gd name="T63" fmla="*/ 2147483646 h 59"/>
                <a:gd name="T64" fmla="*/ 2147483646 w 87"/>
                <a:gd name="T65" fmla="*/ 2147483646 h 59"/>
                <a:gd name="T66" fmla="*/ 2147483646 w 87"/>
                <a:gd name="T67" fmla="*/ 2147483646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59"/>
                <a:gd name="T104" fmla="*/ 87 w 8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a:solidFill>
                <a:schemeClr val="bg1">
                  <a:alpha val="70195"/>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 name="圆角矩形 2"/>
          <p:cNvSpPr/>
          <p:nvPr/>
        </p:nvSpPr>
        <p:spPr>
          <a:xfrm>
            <a:off x="923925" y="1816100"/>
            <a:ext cx="9382125" cy="901700"/>
          </a:xfrm>
          <a:prstGeom prst="roundRect">
            <a:avLst/>
          </a:prstGeom>
          <a:solidFill>
            <a:srgbClr val="858D92">
              <a:alpha val="65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可视化的知识关联图谱</a:t>
            </a:r>
          </a:p>
        </p:txBody>
      </p:sp>
      <p:sp>
        <p:nvSpPr>
          <p:cNvPr id="21" name="圆角矩形 20"/>
          <p:cNvSpPr/>
          <p:nvPr/>
        </p:nvSpPr>
        <p:spPr>
          <a:xfrm>
            <a:off x="923925" y="2968625"/>
            <a:ext cx="9382125" cy="903288"/>
          </a:xfrm>
          <a:prstGeom prst="roundRect">
            <a:avLst/>
          </a:prstGeom>
          <a:solidFill>
            <a:srgbClr val="858D92">
              <a:alpha val="65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洞察全局的学术趋势分析</a:t>
            </a:r>
          </a:p>
        </p:txBody>
      </p:sp>
      <p:sp>
        <p:nvSpPr>
          <p:cNvPr id="22" name="圆角矩形 21"/>
          <p:cNvSpPr/>
          <p:nvPr/>
        </p:nvSpPr>
        <p:spPr>
          <a:xfrm>
            <a:off x="923925" y="4075113"/>
            <a:ext cx="9382125" cy="903287"/>
          </a:xfrm>
          <a:prstGeom prst="roundRect">
            <a:avLst/>
          </a:prstGeom>
          <a:solidFill>
            <a:srgbClr val="858D92">
              <a:alpha val="66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客观全面的学术产出分析</a:t>
            </a:r>
          </a:p>
        </p:txBody>
      </p:sp>
      <p:sp>
        <p:nvSpPr>
          <p:cNvPr id="23" name="圆角矩形 22"/>
          <p:cNvSpPr/>
          <p:nvPr/>
        </p:nvSpPr>
        <p:spPr>
          <a:xfrm>
            <a:off x="923925" y="5181600"/>
            <a:ext cx="9382125" cy="903288"/>
          </a:xfrm>
          <a:prstGeom prst="roundRect">
            <a:avLst/>
          </a:prstGeom>
          <a:solidFill>
            <a:srgbClr val="858D92">
              <a:alpha val="66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完善的引证分析 </a:t>
            </a:r>
            <a:r>
              <a:rPr lang="en-US" altLang="zh-CN" sz="2800" b="1" dirty="0">
                <a:solidFill>
                  <a:schemeClr val="bg1"/>
                </a:solidFill>
                <a:latin typeface="幼圆" panose="02010509060101010101" pitchFamily="49" charset="-122"/>
                <a:ea typeface="幼圆" panose="02010509060101010101" pitchFamily="49" charset="-122"/>
              </a:rPr>
              <a:t>—— </a:t>
            </a:r>
            <a:r>
              <a:rPr lang="zh-CN" altLang="en-US" sz="2800" b="1" dirty="0">
                <a:solidFill>
                  <a:schemeClr val="bg1"/>
                </a:solidFill>
                <a:latin typeface="幼圆" panose="02010509060101010101" pitchFamily="49" charset="-122"/>
                <a:ea typeface="幼圆" panose="02010509060101010101" pitchFamily="49" charset="-122"/>
              </a:rPr>
              <a:t>唯一拥有中文图书引证</a:t>
            </a:r>
          </a:p>
        </p:txBody>
      </p:sp>
    </p:spTree>
    <p:extLst>
      <p:ext uri="{BB962C8B-B14F-4D97-AF65-F5344CB8AC3E}">
        <p14:creationId xmlns:p14="http://schemas.microsoft.com/office/powerpoint/2010/main" val="1609868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mph" presetSubtype="0" fill="hold" grpId="1" nodeType="clickEffect">
                                  <p:stCondLst>
                                    <p:cond delay="0"/>
                                  </p:stCondLst>
                                  <p:childTnLst>
                                    <p:animScale>
                                      <p:cBhvr>
                                        <p:cTn id="3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1"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75" y="270456"/>
            <a:ext cx="10560676" cy="6362164"/>
          </a:xfrm>
          <a:prstGeom prst="rect">
            <a:avLst/>
          </a:prstGeom>
        </p:spPr>
      </p:pic>
      <p:sp>
        <p:nvSpPr>
          <p:cNvPr id="3" name="圆角矩形标注 2"/>
          <p:cNvSpPr>
            <a:spLocks noChangeArrowheads="1"/>
          </p:cNvSpPr>
          <p:nvPr/>
        </p:nvSpPr>
        <p:spPr bwMode="auto">
          <a:xfrm>
            <a:off x="9027427" y="2876863"/>
            <a:ext cx="2005013" cy="574675"/>
          </a:xfrm>
          <a:prstGeom prst="wedgeRoundRectCallout">
            <a:avLst>
              <a:gd name="adj1" fmla="val -15517"/>
              <a:gd name="adj2" fmla="val -146101"/>
              <a:gd name="adj3" fmla="val 16667"/>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rPr>
              <a:t>可视化按钮</a:t>
            </a:r>
          </a:p>
        </p:txBody>
      </p:sp>
    </p:spTree>
    <p:extLst>
      <p:ext uri="{BB962C8B-B14F-4D97-AF65-F5344CB8AC3E}">
        <p14:creationId xmlns:p14="http://schemas.microsoft.com/office/powerpoint/2010/main" val="27969955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522" y="912096"/>
            <a:ext cx="7784216" cy="4460504"/>
          </a:xfrm>
          <a:prstGeom prst="rect">
            <a:avLst/>
          </a:prstGeom>
        </p:spPr>
      </p:pic>
      <p:sp>
        <p:nvSpPr>
          <p:cNvPr id="37895" name="矩形 12"/>
          <p:cNvSpPr>
            <a:spLocks noChangeArrowheads="1"/>
          </p:cNvSpPr>
          <p:nvPr/>
        </p:nvSpPr>
        <p:spPr bwMode="auto">
          <a:xfrm>
            <a:off x="484188" y="552450"/>
            <a:ext cx="800100" cy="5262563"/>
          </a:xfrm>
          <a:prstGeom prst="rect">
            <a:avLst/>
          </a:prstGeom>
          <a:noFill/>
          <a:ln w="28575">
            <a:solidFill>
              <a:schemeClr val="tx2">
                <a:lumMod val="40000"/>
                <a:lumOff val="60000"/>
                <a:alpha val="36078"/>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知</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识</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与</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知</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识</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关</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联</a:t>
            </a:r>
          </a:p>
        </p:txBody>
      </p:sp>
      <p:sp>
        <p:nvSpPr>
          <p:cNvPr id="13" name="椭圆 12"/>
          <p:cNvSpPr/>
          <p:nvPr/>
        </p:nvSpPr>
        <p:spPr>
          <a:xfrm>
            <a:off x="4069119" y="3721994"/>
            <a:ext cx="721822" cy="749792"/>
          </a:xfrm>
          <a:prstGeom prst="ellipse">
            <a:avLst/>
          </a:prstGeom>
          <a:solidFill>
            <a:schemeClr val="bg2">
              <a:lumMod val="90000"/>
              <a:alpha val="33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4" name="椭圆 13"/>
          <p:cNvSpPr/>
          <p:nvPr/>
        </p:nvSpPr>
        <p:spPr>
          <a:xfrm>
            <a:off x="2714067" y="2331076"/>
            <a:ext cx="737472" cy="734999"/>
          </a:xfrm>
          <a:prstGeom prst="ellipse">
            <a:avLst/>
          </a:prstGeom>
          <a:solidFill>
            <a:schemeClr val="bg2">
              <a:lumMod val="90000"/>
              <a:alpha val="33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
          <p:cNvSpPr>
            <a:spLocks noChangeArrowheads="1"/>
          </p:cNvSpPr>
          <p:nvPr/>
        </p:nvSpPr>
        <p:spPr bwMode="auto">
          <a:xfrm>
            <a:off x="9477738" y="1193321"/>
            <a:ext cx="2714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zh-CN" altLang="en-US" sz="3200" b="1" dirty="0">
                <a:solidFill>
                  <a:schemeClr val="bg1"/>
                </a:solidFill>
                <a:latin typeface="微软雅黑" pitchFamily="34" charset="-122"/>
                <a:ea typeface="微软雅黑" pitchFamily="34" charset="-122"/>
                <a:sym typeface="微软雅黑" pitchFamily="34" charset="-122"/>
              </a:rPr>
              <a:t>关系密切领域</a:t>
            </a:r>
            <a:endParaRPr lang="zh-CN" altLang="en-US" sz="1800" dirty="0">
              <a:latin typeface="Arial" charset="0"/>
            </a:endParaRPr>
          </a:p>
        </p:txBody>
      </p:sp>
      <p:sp>
        <p:nvSpPr>
          <p:cNvPr id="12" name="文本框 4"/>
          <p:cNvSpPr>
            <a:spLocks noChangeArrowheads="1"/>
          </p:cNvSpPr>
          <p:nvPr/>
        </p:nvSpPr>
        <p:spPr bwMode="auto">
          <a:xfrm>
            <a:off x="10070019" y="2185030"/>
            <a:ext cx="1869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zh-CN" altLang="en-US" b="1" dirty="0" smtClean="0">
                <a:solidFill>
                  <a:schemeClr val="bg1"/>
                </a:solidFill>
                <a:latin typeface="微软雅黑" panose="020B0503020204020204" pitchFamily="34" charset="-122"/>
                <a:ea typeface="微软雅黑" panose="020B0503020204020204" pitchFamily="34" charset="-122"/>
              </a:rPr>
              <a:t>研究方向</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5270771" y="2746887"/>
            <a:ext cx="627752" cy="616975"/>
          </a:xfrm>
          <a:prstGeom prst="ellipse">
            <a:avLst/>
          </a:prstGeom>
          <a:solidFill>
            <a:schemeClr val="bg2">
              <a:lumMod val="90000"/>
              <a:alpha val="33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Tree>
    <p:extLst>
      <p:ext uri="{BB962C8B-B14F-4D97-AF65-F5344CB8AC3E}">
        <p14:creationId xmlns:p14="http://schemas.microsoft.com/office/powerpoint/2010/main" val="866661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446" y="875762"/>
            <a:ext cx="7478837" cy="4752305"/>
          </a:xfrm>
          <a:prstGeom prst="rect">
            <a:avLst/>
          </a:prstGeom>
        </p:spPr>
      </p:pic>
      <p:sp>
        <p:nvSpPr>
          <p:cNvPr id="37895" name="矩形 12"/>
          <p:cNvSpPr>
            <a:spLocks noChangeArrowheads="1"/>
          </p:cNvSpPr>
          <p:nvPr/>
        </p:nvSpPr>
        <p:spPr bwMode="auto">
          <a:xfrm>
            <a:off x="484188" y="552450"/>
            <a:ext cx="800100" cy="5262563"/>
          </a:xfrm>
          <a:prstGeom prst="rect">
            <a:avLst/>
          </a:prstGeom>
          <a:noFill/>
          <a:ln w="28575">
            <a:solidFill>
              <a:schemeClr val="tx2">
                <a:lumMod val="40000"/>
                <a:lumOff val="60000"/>
                <a:alpha val="36078"/>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知</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识</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与</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知</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识</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关</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联</a:t>
            </a:r>
          </a:p>
        </p:txBody>
      </p:sp>
      <p:sp>
        <p:nvSpPr>
          <p:cNvPr id="8" name="文本框 4"/>
          <p:cNvSpPr>
            <a:spLocks noChangeArrowheads="1"/>
          </p:cNvSpPr>
          <p:nvPr/>
        </p:nvSpPr>
        <p:spPr bwMode="auto">
          <a:xfrm>
            <a:off x="9477738" y="1193321"/>
            <a:ext cx="2714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zh-CN" altLang="en-US" sz="3200" b="1" dirty="0">
                <a:solidFill>
                  <a:schemeClr val="bg1"/>
                </a:solidFill>
                <a:latin typeface="微软雅黑" pitchFamily="34" charset="-122"/>
                <a:ea typeface="微软雅黑" pitchFamily="34" charset="-122"/>
                <a:sym typeface="微软雅黑" pitchFamily="34" charset="-122"/>
              </a:rPr>
              <a:t>关系密切领域</a:t>
            </a:r>
            <a:endParaRPr lang="zh-CN" altLang="en-US" sz="1800" dirty="0">
              <a:latin typeface="Arial" charset="0"/>
            </a:endParaRPr>
          </a:p>
        </p:txBody>
      </p:sp>
      <p:sp>
        <p:nvSpPr>
          <p:cNvPr id="12" name="文本框 4"/>
          <p:cNvSpPr>
            <a:spLocks noChangeArrowheads="1"/>
          </p:cNvSpPr>
          <p:nvPr/>
        </p:nvSpPr>
        <p:spPr bwMode="auto">
          <a:xfrm>
            <a:off x="9997282" y="2216203"/>
            <a:ext cx="1869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zh-CN" altLang="en-US" b="1" dirty="0" smtClean="0">
                <a:solidFill>
                  <a:schemeClr val="bg1"/>
                </a:solidFill>
                <a:latin typeface="微软雅黑" panose="020B0503020204020204" pitchFamily="34" charset="-122"/>
                <a:ea typeface="微软雅黑" panose="020B0503020204020204" pitchFamily="34" charset="-122"/>
              </a:rPr>
              <a:t>研究方向</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2723444" y="3076922"/>
            <a:ext cx="689458" cy="659472"/>
          </a:xfrm>
          <a:prstGeom prst="ellipse">
            <a:avLst/>
          </a:prstGeom>
          <a:solidFill>
            <a:schemeClr val="bg2">
              <a:lumMod val="90000"/>
              <a:alpha val="33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6" name="椭圆 15"/>
          <p:cNvSpPr/>
          <p:nvPr/>
        </p:nvSpPr>
        <p:spPr>
          <a:xfrm>
            <a:off x="3783640" y="1532586"/>
            <a:ext cx="749723" cy="722254"/>
          </a:xfrm>
          <a:prstGeom prst="ellipse">
            <a:avLst/>
          </a:prstGeom>
          <a:solidFill>
            <a:schemeClr val="bg2">
              <a:lumMod val="90000"/>
              <a:alpha val="33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7" name="椭圆 16"/>
          <p:cNvSpPr/>
          <p:nvPr/>
        </p:nvSpPr>
        <p:spPr>
          <a:xfrm>
            <a:off x="5170123" y="3406593"/>
            <a:ext cx="668684" cy="633844"/>
          </a:xfrm>
          <a:prstGeom prst="ellipse">
            <a:avLst/>
          </a:prstGeom>
          <a:solidFill>
            <a:schemeClr val="bg2">
              <a:lumMod val="90000"/>
              <a:alpha val="33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Tree>
    <p:extLst>
      <p:ext uri="{BB962C8B-B14F-4D97-AF65-F5344CB8AC3E}">
        <p14:creationId xmlns:p14="http://schemas.microsoft.com/office/powerpoint/2010/main" val="3651156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481513" y="704850"/>
            <a:ext cx="30924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6600" b="1" dirty="0">
                <a:solidFill>
                  <a:schemeClr val="bg1"/>
                </a:solidFill>
              </a:rPr>
              <a:t>大</a:t>
            </a:r>
            <a:r>
              <a:rPr lang="zh-CN" altLang="en-US" sz="4000" b="1" dirty="0">
                <a:solidFill>
                  <a:schemeClr val="bg1"/>
                </a:solidFill>
              </a:rPr>
              <a:t>数据时代</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3302000"/>
            <a:ext cx="33924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0125" y="3294063"/>
            <a:ext cx="339566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6700" y="3302000"/>
            <a:ext cx="40528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66413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对角的矩形 1"/>
          <p:cNvSpPr/>
          <p:nvPr/>
        </p:nvSpPr>
        <p:spPr>
          <a:xfrm>
            <a:off x="957263" y="1444625"/>
            <a:ext cx="10339387" cy="3565525"/>
          </a:xfrm>
          <a:prstGeom prst="snip2Diag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3600" b="1" dirty="0">
                <a:solidFill>
                  <a:srgbClr val="FF0000"/>
                </a:solidFill>
                <a:latin typeface="微软雅黑" panose="020B0503020204020204" pitchFamily="34" charset="-122"/>
                <a:ea typeface="微软雅黑" panose="020B0503020204020204" pitchFamily="34" charset="-122"/>
              </a:rPr>
              <a:t>初次涉足某个研究领域的时候，往往希望知道在这个研究领域中最具影响力的研究</a:t>
            </a:r>
            <a:r>
              <a:rPr lang="zh-CN" altLang="en-US" sz="3600" b="1" dirty="0" smtClean="0">
                <a:solidFill>
                  <a:srgbClr val="FF0000"/>
                </a:solidFill>
                <a:latin typeface="微软雅黑" panose="020B0503020204020204" pitchFamily="34" charset="-122"/>
                <a:ea typeface="微软雅黑" panose="020B0503020204020204" pitchFamily="34" charset="-122"/>
              </a:rPr>
              <a:t>人员和研究机构是</a:t>
            </a:r>
            <a:r>
              <a:rPr lang="zh-CN" altLang="en-US" sz="3600" b="1" dirty="0">
                <a:solidFill>
                  <a:srgbClr val="FF0000"/>
                </a:solidFill>
                <a:latin typeface="微软雅黑" panose="020B0503020204020204" pitchFamily="34" charset="-122"/>
                <a:ea typeface="微软雅黑" panose="020B0503020204020204" pitchFamily="34" charset="-122"/>
              </a:rPr>
              <a:t>谁</a:t>
            </a:r>
            <a:r>
              <a:rPr lang="en-US" altLang="zh-CN" sz="3600" b="1" dirty="0">
                <a:solidFill>
                  <a:srgbClr val="FF0000"/>
                </a:solidFill>
                <a:latin typeface="微软雅黑" panose="020B0503020204020204" pitchFamily="34" charset="-122"/>
                <a:ea typeface="微软雅黑" panose="020B0503020204020204" pitchFamily="34" charset="-122"/>
              </a:rPr>
              <a:t>?</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0437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4057" y="538745"/>
            <a:ext cx="9002077" cy="5171404"/>
          </a:xfrm>
          <a:prstGeom prst="rect">
            <a:avLst/>
          </a:prstGeom>
        </p:spPr>
      </p:pic>
      <p:sp>
        <p:nvSpPr>
          <p:cNvPr id="40962" name="矩形 2"/>
          <p:cNvSpPr>
            <a:spLocks noChangeArrowheads="1"/>
          </p:cNvSpPr>
          <p:nvPr/>
        </p:nvSpPr>
        <p:spPr bwMode="auto">
          <a:xfrm>
            <a:off x="558800" y="561975"/>
            <a:ext cx="800100" cy="5262563"/>
          </a:xfrm>
          <a:prstGeom prst="rect">
            <a:avLst/>
          </a:prstGeom>
          <a:noFill/>
          <a:ln w="28575">
            <a:solidFill>
              <a:schemeClr val="tx2">
                <a:lumMod val="40000"/>
                <a:lumOff val="60000"/>
                <a:alpha val="36078"/>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知</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识</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与</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人</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点</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关</a:t>
            </a:r>
            <a:endParaRPr lang="en-US" altLang="zh-CN" sz="4800" dirty="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dirty="0">
                <a:solidFill>
                  <a:srgbClr val="FF0000"/>
                </a:solidFill>
                <a:latin typeface="华文楷体" panose="02010600040101010101" pitchFamily="2" charset="-122"/>
                <a:ea typeface="华文楷体" panose="02010600040101010101" pitchFamily="2" charset="-122"/>
              </a:rPr>
              <a:t>联</a:t>
            </a:r>
          </a:p>
        </p:txBody>
      </p:sp>
    </p:spTree>
    <p:extLst>
      <p:ext uri="{BB962C8B-B14F-4D97-AF65-F5344CB8AC3E}">
        <p14:creationId xmlns:p14="http://schemas.microsoft.com/office/powerpoint/2010/main" val="224923380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9105" y="903205"/>
            <a:ext cx="9427562" cy="5273042"/>
          </a:xfrm>
          <a:prstGeom prst="rect">
            <a:avLst/>
          </a:prstGeom>
        </p:spPr>
      </p:pic>
      <p:sp>
        <p:nvSpPr>
          <p:cNvPr id="41989" name="矩形 7"/>
          <p:cNvSpPr>
            <a:spLocks noChangeArrowheads="1"/>
          </p:cNvSpPr>
          <p:nvPr/>
        </p:nvSpPr>
        <p:spPr bwMode="auto">
          <a:xfrm>
            <a:off x="573088" y="685800"/>
            <a:ext cx="801687" cy="5262563"/>
          </a:xfrm>
          <a:prstGeom prst="rect">
            <a:avLst/>
          </a:prstGeom>
          <a:noFill/>
          <a:ln w="28575">
            <a:solidFill>
              <a:schemeClr val="tx2">
                <a:lumMod val="40000"/>
                <a:lumOff val="60000"/>
                <a:alpha val="36078"/>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a:solidFill>
                  <a:srgbClr val="FF0000"/>
                </a:solidFill>
                <a:latin typeface="华文楷体" panose="02010600040101010101" pitchFamily="2" charset="-122"/>
                <a:ea typeface="华文楷体" panose="02010600040101010101" pitchFamily="2" charset="-122"/>
              </a:rPr>
              <a:t>知</a:t>
            </a:r>
            <a:endParaRPr lang="en-US" altLang="zh-CN" sz="480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a:solidFill>
                  <a:srgbClr val="FF0000"/>
                </a:solidFill>
                <a:latin typeface="华文楷体" panose="02010600040101010101" pitchFamily="2" charset="-122"/>
                <a:ea typeface="华文楷体" panose="02010600040101010101" pitchFamily="2" charset="-122"/>
              </a:rPr>
              <a:t>识</a:t>
            </a:r>
            <a:endParaRPr lang="en-US" altLang="zh-CN" sz="480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a:solidFill>
                  <a:srgbClr val="FF0000"/>
                </a:solidFill>
                <a:latin typeface="华文楷体" panose="02010600040101010101" pitchFamily="2" charset="-122"/>
                <a:ea typeface="华文楷体" panose="02010600040101010101" pitchFamily="2" charset="-122"/>
              </a:rPr>
              <a:t>与</a:t>
            </a:r>
            <a:endParaRPr lang="en-US" altLang="zh-CN" sz="480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a:solidFill>
                  <a:srgbClr val="FF0000"/>
                </a:solidFill>
                <a:latin typeface="华文楷体" panose="02010600040101010101" pitchFamily="2" charset="-122"/>
                <a:ea typeface="华文楷体" panose="02010600040101010101" pitchFamily="2" charset="-122"/>
              </a:rPr>
              <a:t>机</a:t>
            </a:r>
            <a:endParaRPr lang="en-US" altLang="zh-CN" sz="480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a:solidFill>
                  <a:srgbClr val="FF0000"/>
                </a:solidFill>
                <a:latin typeface="华文楷体" panose="02010600040101010101" pitchFamily="2" charset="-122"/>
                <a:ea typeface="华文楷体" panose="02010600040101010101" pitchFamily="2" charset="-122"/>
              </a:rPr>
              <a:t>构</a:t>
            </a:r>
            <a:endParaRPr lang="en-US" altLang="zh-CN" sz="480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a:solidFill>
                  <a:srgbClr val="FF0000"/>
                </a:solidFill>
                <a:latin typeface="华文楷体" panose="02010600040101010101" pitchFamily="2" charset="-122"/>
                <a:ea typeface="华文楷体" panose="02010600040101010101" pitchFamily="2" charset="-122"/>
              </a:rPr>
              <a:t>关</a:t>
            </a:r>
            <a:endParaRPr lang="en-US" altLang="zh-CN" sz="4800">
              <a:solidFill>
                <a:srgbClr val="FF0000"/>
              </a:solidFill>
              <a:latin typeface="华文楷体" panose="02010600040101010101" pitchFamily="2" charset="-122"/>
              <a:ea typeface="华文楷体" panose="02010600040101010101" pitchFamily="2" charset="-122"/>
            </a:endParaRPr>
          </a:p>
          <a:p>
            <a:pPr algn="ctr" eaLnBrk="1" hangingPunct="1"/>
            <a:r>
              <a:rPr lang="zh-CN" altLang="en-US" sz="4800">
                <a:solidFill>
                  <a:srgbClr val="FF0000"/>
                </a:solidFill>
                <a:latin typeface="华文楷体" panose="02010600040101010101" pitchFamily="2" charset="-122"/>
                <a:ea typeface="华文楷体" panose="02010600040101010101" pitchFamily="2" charset="-122"/>
              </a:rPr>
              <a:t>联</a:t>
            </a:r>
          </a:p>
        </p:txBody>
      </p:sp>
      <p:grpSp>
        <p:nvGrpSpPr>
          <p:cNvPr id="29" name="组合 28"/>
          <p:cNvGrpSpPr/>
          <p:nvPr/>
        </p:nvGrpSpPr>
        <p:grpSpPr>
          <a:xfrm>
            <a:off x="4382184" y="1126568"/>
            <a:ext cx="3162379" cy="4918845"/>
            <a:chOff x="7669723" y="-2535826"/>
            <a:chExt cx="3162379" cy="4918845"/>
          </a:xfrm>
        </p:grpSpPr>
        <p:grpSp>
          <p:nvGrpSpPr>
            <p:cNvPr id="19" name="组合 18"/>
            <p:cNvGrpSpPr/>
            <p:nvPr/>
          </p:nvGrpSpPr>
          <p:grpSpPr>
            <a:xfrm>
              <a:off x="7669723" y="-2535826"/>
              <a:ext cx="3162379" cy="4918845"/>
              <a:chOff x="7747232" y="-3071418"/>
              <a:chExt cx="3162379" cy="4918845"/>
            </a:xfrm>
          </p:grpSpPr>
          <p:sp>
            <p:nvSpPr>
              <p:cNvPr id="20" name="椭圆 19"/>
              <p:cNvSpPr/>
              <p:nvPr/>
            </p:nvSpPr>
            <p:spPr>
              <a:xfrm>
                <a:off x="10019532" y="-3071418"/>
                <a:ext cx="890079" cy="847056"/>
              </a:xfrm>
              <a:prstGeom prst="ellipse">
                <a:avLst/>
              </a:prstGeom>
              <a:solidFill>
                <a:srgbClr val="F79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21" name="文本框 20"/>
              <p:cNvSpPr txBox="1"/>
              <p:nvPr/>
            </p:nvSpPr>
            <p:spPr>
              <a:xfrm>
                <a:off x="7747232" y="1293429"/>
                <a:ext cx="834746" cy="553998"/>
              </a:xfrm>
              <a:prstGeom prst="rect">
                <a:avLst/>
              </a:prstGeom>
              <a:noFill/>
            </p:spPr>
            <p:txBody>
              <a:bodyPr wrap="square" rtlCol="0">
                <a:spAutoFit/>
              </a:bodyPr>
              <a:lstStyle/>
              <a:p>
                <a:endParaRPr lang="zh-CN" altLang="en-US" sz="1600" dirty="0">
                  <a:latin typeface="黑体" panose="02010609060101010101" pitchFamily="49" charset="-122"/>
                  <a:ea typeface="黑体" panose="02010609060101010101" pitchFamily="49" charset="-122"/>
                </a:endParaRPr>
              </a:p>
              <a:p>
                <a:endParaRPr lang="zh-CN" altLang="en-US" sz="1400" dirty="0"/>
              </a:p>
            </p:txBody>
          </p:sp>
        </p:grpSp>
        <p:sp>
          <p:nvSpPr>
            <p:cNvPr id="22" name="文本框 21"/>
            <p:cNvSpPr txBox="1"/>
            <p:nvPr/>
          </p:nvSpPr>
          <p:spPr>
            <a:xfrm>
              <a:off x="9986952" y="-2281575"/>
              <a:ext cx="800219" cy="338554"/>
            </a:xfrm>
            <a:prstGeom prst="rect">
              <a:avLst/>
            </a:prstGeom>
            <a:noFill/>
          </p:spPr>
          <p:txBody>
            <a:bodyPr wrap="none" rtlCol="0">
              <a:spAutoFit/>
            </a:bodyPr>
            <a:lstStyle/>
            <a:p>
              <a:r>
                <a:rPr lang="zh-CN" altLang="en-US" sz="1600" dirty="0" smtClean="0"/>
                <a:t>张智雄</a:t>
              </a:r>
              <a:endParaRPr lang="zh-CN" altLang="en-US" sz="1600" dirty="0"/>
            </a:p>
          </p:txBody>
        </p:sp>
      </p:grpSp>
      <p:sp>
        <p:nvSpPr>
          <p:cNvPr id="6" name="椭圆 5"/>
          <p:cNvSpPr>
            <a:spLocks noChangeArrowheads="1"/>
          </p:cNvSpPr>
          <p:nvPr/>
        </p:nvSpPr>
        <p:spPr bwMode="auto">
          <a:xfrm rot="5657686">
            <a:off x="5145130" y="2310986"/>
            <a:ext cx="847617" cy="838833"/>
          </a:xfrm>
          <a:prstGeom prst="ellipse">
            <a:avLst/>
          </a:prstGeom>
          <a:solidFill>
            <a:schemeClr val="tx2">
              <a:lumMod val="40000"/>
              <a:lumOff val="60000"/>
              <a:alpha val="31000"/>
            </a:schemeClr>
          </a:solidFill>
          <a:ln w="19050" algn="ctr">
            <a:solidFill>
              <a:srgbClr val="FF0000"/>
            </a:solidFill>
            <a:round/>
            <a:headEnd/>
            <a:tailEnd/>
          </a:ln>
        </p:spPr>
        <p:txBody>
          <a:bodyPr/>
          <a:lstStyle/>
          <a:p>
            <a:pPr algn="ctr" eaLnBrk="1" fontAlgn="auto" hangingPunct="1">
              <a:spcBef>
                <a:spcPts val="0"/>
              </a:spcBef>
              <a:spcAft>
                <a:spcPts val="0"/>
              </a:spcAft>
              <a:defRPr/>
            </a:pPr>
            <a:endParaRPr lang="zh-CN" altLang="en-US" sz="2400">
              <a:latin typeface="+mn-lt"/>
              <a:ea typeface="+mn-ea"/>
            </a:endParaRPr>
          </a:p>
        </p:txBody>
      </p:sp>
      <p:cxnSp>
        <p:nvCxnSpPr>
          <p:cNvPr id="25" name="直接箭头连接符 6"/>
          <p:cNvCxnSpPr>
            <a:cxnSpLocks noChangeShapeType="1"/>
          </p:cNvCxnSpPr>
          <p:nvPr/>
        </p:nvCxnSpPr>
        <p:spPr bwMode="auto">
          <a:xfrm flipV="1">
            <a:off x="5861738" y="1790163"/>
            <a:ext cx="603456" cy="623301"/>
          </a:xfrm>
          <a:prstGeom prst="straightConnector1">
            <a:avLst/>
          </a:prstGeom>
          <a:noFill/>
          <a:ln w="3492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96703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5468" y="0"/>
            <a:ext cx="11732212" cy="2862322"/>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zh-CN" altLang="en-US" sz="4800" b="1" dirty="0">
                <a:ln/>
                <a:solidFill>
                  <a:srgbClr val="FFC000"/>
                </a:solidFill>
                <a:latin typeface="华文新魏" panose="02010800040101010101" pitchFamily="2" charset="-122"/>
                <a:ea typeface="华文新魏" panose="02010800040101010101" pitchFamily="2" charset="-122"/>
              </a:rPr>
              <a:t>知识关联的意义在于</a:t>
            </a:r>
            <a:r>
              <a:rPr lang="zh-CN" altLang="en-US" sz="6600" b="1" dirty="0">
                <a:ln/>
                <a:solidFill>
                  <a:srgbClr val="FF0000"/>
                </a:solidFill>
                <a:latin typeface="华文新魏" panose="02010800040101010101" pitchFamily="2" charset="-122"/>
                <a:ea typeface="华文新魏" panose="02010800040101010101" pitchFamily="2" charset="-122"/>
              </a:rPr>
              <a:t>发现</a:t>
            </a:r>
            <a:r>
              <a:rPr lang="zh-CN" altLang="en-US" sz="4800" b="1" dirty="0">
                <a:ln/>
                <a:solidFill>
                  <a:schemeClr val="accent4"/>
                </a:solidFill>
                <a:latin typeface="华文新魏" panose="02010800040101010101" pitchFamily="2" charset="-122"/>
                <a:ea typeface="华文新魏" panose="02010800040101010101" pitchFamily="2" charset="-122"/>
              </a:rPr>
              <a:t>知识与知识、人与知识、知识与机构、机构与机构以及人与人之间的</a:t>
            </a:r>
            <a:r>
              <a:rPr lang="zh-CN" altLang="en-US" sz="6600" b="1" dirty="0">
                <a:ln/>
                <a:solidFill>
                  <a:srgbClr val="FF0000"/>
                </a:solidFill>
                <a:latin typeface="华文新魏" panose="02010800040101010101" pitchFamily="2" charset="-122"/>
                <a:ea typeface="华文新魏" panose="02010800040101010101" pitchFamily="2" charset="-122"/>
              </a:rPr>
              <a:t>相互关系</a:t>
            </a:r>
            <a:endParaRPr lang="zh-CN" altLang="en-US" sz="5400" b="1" dirty="0">
              <a:ln/>
              <a:solidFill>
                <a:schemeClr val="accent4"/>
              </a:solidFill>
              <a:latin typeface="华文新魏" panose="02010800040101010101" pitchFamily="2" charset="-122"/>
              <a:ea typeface="华文新魏" panose="02010800040101010101" pitchFamily="2" charset="-122"/>
            </a:endParaRPr>
          </a:p>
        </p:txBody>
      </p:sp>
      <p:grpSp>
        <p:nvGrpSpPr>
          <p:cNvPr id="19" name="组合 18"/>
          <p:cNvGrpSpPr>
            <a:grpSpLocks/>
          </p:cNvGrpSpPr>
          <p:nvPr/>
        </p:nvGrpSpPr>
        <p:grpSpPr bwMode="auto">
          <a:xfrm>
            <a:off x="2530475" y="3140075"/>
            <a:ext cx="6948488" cy="3206750"/>
            <a:chOff x="2438583" y="2722144"/>
            <a:chExt cx="6232416" cy="3485126"/>
          </a:xfrm>
        </p:grpSpPr>
        <p:sp>
          <p:nvSpPr>
            <p:cNvPr id="13" name="右弧形箭头 12"/>
            <p:cNvSpPr/>
            <p:nvPr/>
          </p:nvSpPr>
          <p:spPr>
            <a:xfrm rot="10183884">
              <a:off x="2438583" y="2722144"/>
              <a:ext cx="3329081" cy="3485126"/>
            </a:xfrm>
            <a:prstGeom prst="curvedLeftArrow">
              <a:avLst>
                <a:gd name="adj1" fmla="val 26363"/>
                <a:gd name="adj2" fmla="val 50000"/>
                <a:gd name="adj3" fmla="val 61478"/>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solidFill>
                  <a:schemeClr val="tx1"/>
                </a:solidFill>
              </a:endParaRPr>
            </a:p>
          </p:txBody>
        </p:sp>
        <p:sp>
          <p:nvSpPr>
            <p:cNvPr id="20" name="右弧形箭头 19"/>
            <p:cNvSpPr/>
            <p:nvPr/>
          </p:nvSpPr>
          <p:spPr>
            <a:xfrm rot="20960948">
              <a:off x="5814653" y="2811860"/>
              <a:ext cx="2856346" cy="3298793"/>
            </a:xfrm>
            <a:prstGeom prst="curvedLeftArrow">
              <a:avLst>
                <a:gd name="adj1" fmla="val 26363"/>
                <a:gd name="adj2" fmla="val 50000"/>
                <a:gd name="adj3" fmla="val 61478"/>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solidFill>
                  <a:schemeClr val="tx1"/>
                </a:solidFill>
              </a:endParaRPr>
            </a:p>
          </p:txBody>
        </p:sp>
      </p:grpSp>
    </p:spTree>
    <p:extLst>
      <p:ext uri="{BB962C8B-B14F-4D97-AF65-F5344CB8AC3E}">
        <p14:creationId xmlns:p14="http://schemas.microsoft.com/office/powerpoint/2010/main" val="42794629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45"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anim calcmode="lin" valueType="num">
                                      <p:cBhvr>
                                        <p:cTn id="12" dur="2000" fill="hold"/>
                                        <p:tgtEl>
                                          <p:spTgt spid="19"/>
                                        </p:tgtEl>
                                        <p:attrNameLst>
                                          <p:attrName>ppt_w</p:attrName>
                                        </p:attrNameLst>
                                      </p:cBhvr>
                                      <p:tavLst>
                                        <p:tav tm="0" fmla="#ppt_w*sin(2.5*pi*$)">
                                          <p:val>
                                            <p:fltVal val="0"/>
                                          </p:val>
                                        </p:tav>
                                        <p:tav tm="100000">
                                          <p:val>
                                            <p:fltVal val="1"/>
                                          </p:val>
                                        </p:tav>
                                      </p:tavLst>
                                    </p:anim>
                                    <p:anim calcmode="lin" valueType="num">
                                      <p:cBhvr>
                                        <p:cTn id="13"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组合 13"/>
          <p:cNvGrpSpPr>
            <a:grpSpLocks/>
          </p:cNvGrpSpPr>
          <p:nvPr/>
        </p:nvGrpSpPr>
        <p:grpSpPr bwMode="auto">
          <a:xfrm>
            <a:off x="1016000" y="187325"/>
            <a:ext cx="9197975" cy="1184275"/>
            <a:chOff x="1889760" y="2619103"/>
            <a:chExt cx="8168640" cy="955030"/>
          </a:xfrm>
        </p:grpSpPr>
        <p:sp>
          <p:nvSpPr>
            <p:cNvPr id="15" name="圆角矩形 14"/>
            <p:cNvSpPr/>
            <p:nvPr/>
          </p:nvSpPr>
          <p:spPr>
            <a:xfrm>
              <a:off x="1889760" y="2619103"/>
              <a:ext cx="8168640" cy="955030"/>
            </a:xfrm>
            <a:prstGeom prst="roundRect">
              <a:avLst>
                <a:gd name="adj" fmla="val 6667"/>
              </a:avLst>
            </a:prstGeom>
            <a:noFill/>
            <a:ln w="57150">
              <a:solidFill>
                <a:srgbClr val="FFFF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8854" name="文本框 16"/>
            <p:cNvSpPr txBox="1">
              <a:spLocks noChangeArrowheads="1"/>
            </p:cNvSpPr>
            <p:nvPr/>
          </p:nvSpPr>
          <p:spPr bwMode="auto">
            <a:xfrm>
              <a:off x="3732582" y="2876292"/>
              <a:ext cx="4232910" cy="5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b="1">
                  <a:solidFill>
                    <a:srgbClr val="FF0000"/>
                  </a:solidFill>
                  <a:latin typeface="微软雅黑" panose="020B0503020204020204" pitchFamily="34" charset="-122"/>
                  <a:ea typeface="微软雅黑" panose="020B0503020204020204" pitchFamily="34" charset="-122"/>
                  <a:sym typeface="Calibri" panose="020F0502020204030204" pitchFamily="34" charset="0"/>
                </a:rPr>
                <a:t>分析、挖掘功能</a:t>
              </a:r>
              <a:endParaRPr lang="en-US" altLang="zh-CN" sz="4000" b="1">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8855" name="Freeform 27"/>
            <p:cNvSpPr>
              <a:spLocks noEditPoints="1"/>
            </p:cNvSpPr>
            <p:nvPr/>
          </p:nvSpPr>
          <p:spPr bwMode="auto">
            <a:xfrm>
              <a:off x="2630808" y="2917649"/>
              <a:ext cx="485770" cy="357937"/>
            </a:xfrm>
            <a:custGeom>
              <a:avLst/>
              <a:gdLst>
                <a:gd name="T0" fmla="*/ 2147483646 w 87"/>
                <a:gd name="T1" fmla="*/ 2147483646 h 59"/>
                <a:gd name="T2" fmla="*/ 2147483646 w 87"/>
                <a:gd name="T3" fmla="*/ 2147483646 h 59"/>
                <a:gd name="T4" fmla="*/ 2147483646 w 87"/>
                <a:gd name="T5" fmla="*/ 2147483646 h 59"/>
                <a:gd name="T6" fmla="*/ 2147483646 w 87"/>
                <a:gd name="T7" fmla="*/ 2147483646 h 59"/>
                <a:gd name="T8" fmla="*/ 0 w 87"/>
                <a:gd name="T9" fmla="*/ 2147483646 h 59"/>
                <a:gd name="T10" fmla="*/ 0 w 87"/>
                <a:gd name="T11" fmla="*/ 2147483646 h 59"/>
                <a:gd name="T12" fmla="*/ 2147483646 w 87"/>
                <a:gd name="T13" fmla="*/ 2147483646 h 59"/>
                <a:gd name="T14" fmla="*/ 2147483646 w 87"/>
                <a:gd name="T15" fmla="*/ 2147483646 h 59"/>
                <a:gd name="T16" fmla="*/ 2147483646 w 87"/>
                <a:gd name="T17" fmla="*/ 2147483646 h 59"/>
                <a:gd name="T18" fmla="*/ 2147483646 w 87"/>
                <a:gd name="T19" fmla="*/ 2147483646 h 59"/>
                <a:gd name="T20" fmla="*/ 2147483646 w 87"/>
                <a:gd name="T21" fmla="*/ 2147483646 h 59"/>
                <a:gd name="T22" fmla="*/ 2147483646 w 87"/>
                <a:gd name="T23" fmla="*/ 0 h 59"/>
                <a:gd name="T24" fmla="*/ 2147483646 w 87"/>
                <a:gd name="T25" fmla="*/ 0 h 59"/>
                <a:gd name="T26" fmla="*/ 2147483646 w 87"/>
                <a:gd name="T27" fmla="*/ 2147483646 h 59"/>
                <a:gd name="T28" fmla="*/ 2147483646 w 87"/>
                <a:gd name="T29" fmla="*/ 2147483646 h 59"/>
                <a:gd name="T30" fmla="*/ 2147483646 w 87"/>
                <a:gd name="T31" fmla="*/ 2147483646 h 59"/>
                <a:gd name="T32" fmla="*/ 2147483646 w 87"/>
                <a:gd name="T33" fmla="*/ 2147483646 h 59"/>
                <a:gd name="T34" fmla="*/ 2147483646 w 87"/>
                <a:gd name="T35" fmla="*/ 2147483646 h 59"/>
                <a:gd name="T36" fmla="*/ 2147483646 w 87"/>
                <a:gd name="T37" fmla="*/ 2147483646 h 59"/>
                <a:gd name="T38" fmla="*/ 2147483646 w 87"/>
                <a:gd name="T39" fmla="*/ 2147483646 h 59"/>
                <a:gd name="T40" fmla="*/ 2147483646 w 87"/>
                <a:gd name="T41" fmla="*/ 2147483646 h 59"/>
                <a:gd name="T42" fmla="*/ 2147483646 w 87"/>
                <a:gd name="T43" fmla="*/ 2147483646 h 59"/>
                <a:gd name="T44" fmla="*/ 2147483646 w 87"/>
                <a:gd name="T45" fmla="*/ 2147483646 h 59"/>
                <a:gd name="T46" fmla="*/ 2147483646 w 87"/>
                <a:gd name="T47" fmla="*/ 2147483646 h 59"/>
                <a:gd name="T48" fmla="*/ 2147483646 w 87"/>
                <a:gd name="T49" fmla="*/ 2147483646 h 59"/>
                <a:gd name="T50" fmla="*/ 2147483646 w 87"/>
                <a:gd name="T51" fmla="*/ 2147483646 h 59"/>
                <a:gd name="T52" fmla="*/ 2147483646 w 87"/>
                <a:gd name="T53" fmla="*/ 2147483646 h 59"/>
                <a:gd name="T54" fmla="*/ 2147483646 w 87"/>
                <a:gd name="T55" fmla="*/ 2147483646 h 59"/>
                <a:gd name="T56" fmla="*/ 2147483646 w 87"/>
                <a:gd name="T57" fmla="*/ 2147483646 h 59"/>
                <a:gd name="T58" fmla="*/ 2147483646 w 87"/>
                <a:gd name="T59" fmla="*/ 2147483646 h 59"/>
                <a:gd name="T60" fmla="*/ 2147483646 w 87"/>
                <a:gd name="T61" fmla="*/ 2147483646 h 59"/>
                <a:gd name="T62" fmla="*/ 2147483646 w 87"/>
                <a:gd name="T63" fmla="*/ 2147483646 h 59"/>
                <a:gd name="T64" fmla="*/ 2147483646 w 87"/>
                <a:gd name="T65" fmla="*/ 2147483646 h 59"/>
                <a:gd name="T66" fmla="*/ 2147483646 w 87"/>
                <a:gd name="T67" fmla="*/ 2147483646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59"/>
                <a:gd name="T104" fmla="*/ 87 w 8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a:solidFill>
                <a:schemeClr val="bg1">
                  <a:alpha val="70195"/>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 name="圆角矩形 2"/>
          <p:cNvSpPr/>
          <p:nvPr/>
        </p:nvSpPr>
        <p:spPr>
          <a:xfrm>
            <a:off x="923925" y="1816100"/>
            <a:ext cx="9382125" cy="901700"/>
          </a:xfrm>
          <a:prstGeom prst="roundRect">
            <a:avLst/>
          </a:prstGeom>
          <a:solidFill>
            <a:srgbClr val="848C90">
              <a:alpha val="64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可视化的知识关联图谱</a:t>
            </a:r>
          </a:p>
        </p:txBody>
      </p:sp>
      <p:sp>
        <p:nvSpPr>
          <p:cNvPr id="21" name="圆角矩形 20"/>
          <p:cNvSpPr/>
          <p:nvPr/>
        </p:nvSpPr>
        <p:spPr>
          <a:xfrm>
            <a:off x="923925" y="2968625"/>
            <a:ext cx="9382125" cy="903288"/>
          </a:xfrm>
          <a:prstGeom prst="roundRect">
            <a:avLst/>
          </a:prstGeom>
          <a:solidFill>
            <a:srgbClr val="848C90">
              <a:alpha val="66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洞察全局的学术趋势分析</a:t>
            </a:r>
          </a:p>
        </p:txBody>
      </p:sp>
    </p:spTree>
    <p:extLst>
      <p:ext uri="{BB962C8B-B14F-4D97-AF65-F5344CB8AC3E}">
        <p14:creationId xmlns:p14="http://schemas.microsoft.com/office/powerpoint/2010/main" val="2025882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grpId="1" nodeType="clickEffect">
                                  <p:stCondLst>
                                    <p:cond delay="0"/>
                                  </p:stCondLst>
                                  <p:childTnLst>
                                    <p:animScale>
                                      <p:cBhvr>
                                        <p:cTn id="18"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1923917" y="1888011"/>
            <a:ext cx="8038432" cy="3386918"/>
          </a:xfrm>
          <a:prstGeom prst="rect">
            <a:avLst/>
          </a:prstGeom>
        </p:spPr>
      </p:pic>
      <p:sp>
        <p:nvSpPr>
          <p:cNvPr id="6" name="TextBox 6"/>
          <p:cNvSpPr>
            <a:spLocks noChangeArrowheads="1"/>
          </p:cNvSpPr>
          <p:nvPr/>
        </p:nvSpPr>
        <p:spPr bwMode="auto">
          <a:xfrm>
            <a:off x="1635170" y="5929171"/>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r>
              <a:rPr lang="zh-CN" altLang="en-US" sz="3600" b="1" dirty="0">
                <a:solidFill>
                  <a:schemeClr val="bg1"/>
                </a:solidFill>
                <a:ea typeface="宋体" panose="02010600030101010101" pitchFamily="2" charset="-122"/>
                <a:sym typeface="Calibri" panose="020F05020202040A0204" pitchFamily="34" charset="0"/>
              </a:rPr>
              <a:t>关键词、人物、机构</a:t>
            </a:r>
            <a:r>
              <a:rPr lang="en-US" altLang="zh-CN" sz="3600" b="1" dirty="0">
                <a:solidFill>
                  <a:schemeClr val="bg1"/>
                </a:solidFill>
                <a:ea typeface="宋体" panose="02010600030101010101" pitchFamily="2" charset="-122"/>
                <a:sym typeface="Calibri" panose="020F05020202040A0204" pitchFamily="34" charset="0"/>
              </a:rPr>
              <a:t>30</a:t>
            </a:r>
            <a:r>
              <a:rPr lang="zh-CN" altLang="en-US" sz="3600" b="1" dirty="0">
                <a:solidFill>
                  <a:schemeClr val="bg1"/>
                </a:solidFill>
                <a:ea typeface="宋体" panose="02010600030101010101" pitchFamily="2" charset="-122"/>
                <a:sym typeface="Calibri" panose="020F05020202040A0204" pitchFamily="34" charset="0"/>
              </a:rPr>
              <a:t>年以上的趋势</a:t>
            </a:r>
            <a:endParaRPr lang="zh-CN" altLang="en-US" dirty="0">
              <a:solidFill>
                <a:schemeClr val="bg1"/>
              </a:solidFill>
              <a:ea typeface="宋体" panose="02010600030101010101" pitchFamily="2" charset="-122"/>
              <a:sym typeface="Calibri" panose="020F05020202040A0204" pitchFamily="34" charset="0"/>
            </a:endParaRPr>
          </a:p>
        </p:txBody>
      </p:sp>
      <p:sp>
        <p:nvSpPr>
          <p:cNvPr id="13" name="矩形 12"/>
          <p:cNvSpPr/>
          <p:nvPr/>
        </p:nvSpPr>
        <p:spPr>
          <a:xfrm>
            <a:off x="1537591" y="396429"/>
            <a:ext cx="8424758" cy="769441"/>
          </a:xfrm>
          <a:prstGeom prst="rect">
            <a:avLst/>
          </a:prstGeom>
          <a:ln w="28575">
            <a:solidFill>
              <a:schemeClr val="tx2">
                <a:lumMod val="40000"/>
                <a:lumOff val="60000"/>
                <a:alpha val="36000"/>
              </a:schemeClr>
            </a:solidFill>
          </a:ln>
        </p:spPr>
        <p:txBody>
          <a:bodyPr wrap="square">
            <a:spAutoFit/>
          </a:bodyPr>
          <a:lstStyle/>
          <a:p>
            <a:pPr algn="ctr"/>
            <a:r>
              <a:rPr lang="zh-CN" altLang="en-US" sz="4400" dirty="0" smtClean="0">
                <a:solidFill>
                  <a:schemeClr val="bg1"/>
                </a:solidFill>
                <a:latin typeface="华文楷体" panose="02010600040101010101" pitchFamily="2" charset="-122"/>
                <a:ea typeface="华文楷体" panose="02010600040101010101" pitchFamily="2" charset="-122"/>
              </a:rPr>
              <a:t>关键词趋势研究</a:t>
            </a:r>
            <a:r>
              <a:rPr lang="en-US" altLang="zh-CN" sz="4400" dirty="0" smtClean="0">
                <a:solidFill>
                  <a:schemeClr val="bg1"/>
                </a:solidFill>
                <a:latin typeface="华文楷体" panose="02010600040101010101" pitchFamily="2" charset="-122"/>
                <a:ea typeface="华文楷体" panose="02010600040101010101" pitchFamily="2" charset="-122"/>
              </a:rPr>
              <a:t>-</a:t>
            </a:r>
            <a:r>
              <a:rPr lang="en-US" altLang="zh-CN" sz="4400" dirty="0">
                <a:solidFill>
                  <a:schemeClr val="bg1"/>
                </a:solidFill>
                <a:latin typeface="华文楷体" panose="02010600040101010101" pitchFamily="2" charset="-122"/>
                <a:ea typeface="华文楷体" panose="02010600040101010101" pitchFamily="2" charset="-122"/>
              </a:rPr>
              <a:t>5G</a:t>
            </a:r>
            <a:r>
              <a:rPr lang="zh-CN" altLang="en-US" sz="4400" dirty="0">
                <a:solidFill>
                  <a:schemeClr val="bg1"/>
                </a:solidFill>
                <a:latin typeface="华文楷体" panose="02010600040101010101" pitchFamily="2" charset="-122"/>
                <a:ea typeface="华文楷体" panose="02010600040101010101" pitchFamily="2" charset="-122"/>
              </a:rPr>
              <a:t>移动通信技术</a:t>
            </a:r>
            <a:endParaRPr lang="en-US" altLang="zh-CN" sz="4400" dirty="0">
              <a:solidFill>
                <a:schemeClr val="bg1"/>
              </a:solidFill>
              <a:latin typeface="华文楷体" panose="02010600040101010101" pitchFamily="2" charset="-122"/>
              <a:ea typeface="华文楷体" panose="02010600040101010101" pitchFamily="2" charset="-122"/>
            </a:endParaRPr>
          </a:p>
        </p:txBody>
      </p:sp>
      <p:sp>
        <p:nvSpPr>
          <p:cNvPr id="23" name="上箭头 22"/>
          <p:cNvSpPr/>
          <p:nvPr/>
        </p:nvSpPr>
        <p:spPr>
          <a:xfrm>
            <a:off x="8201653" y="2452821"/>
            <a:ext cx="370625" cy="16058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314700" y="2296390"/>
            <a:ext cx="4218709" cy="15482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solidFill>
                  <a:srgbClr val="FF0000"/>
                </a:solidFill>
              </a:rPr>
              <a:t>2015</a:t>
            </a:r>
            <a:r>
              <a:rPr lang="zh-CN" altLang="en-US" sz="1200" dirty="0">
                <a:solidFill>
                  <a:srgbClr val="FF0000"/>
                </a:solidFill>
              </a:rPr>
              <a:t>年</a:t>
            </a:r>
            <a:r>
              <a:rPr lang="zh-CN" altLang="en-US" sz="1200" dirty="0">
                <a:solidFill>
                  <a:schemeClr val="tx1"/>
                </a:solidFill>
              </a:rPr>
              <a:t>，国务院出台</a:t>
            </a:r>
            <a:r>
              <a:rPr lang="en-US" altLang="zh-CN" sz="1200" dirty="0">
                <a:solidFill>
                  <a:srgbClr val="FF0000"/>
                </a:solidFill>
              </a:rPr>
              <a:t>《“</a:t>
            </a:r>
            <a:r>
              <a:rPr lang="zh-CN" altLang="en-US" sz="1200" dirty="0">
                <a:solidFill>
                  <a:srgbClr val="FF0000"/>
                </a:solidFill>
              </a:rPr>
              <a:t>互联网</a:t>
            </a:r>
            <a:r>
              <a:rPr lang="en-US" altLang="zh-CN" sz="1200" dirty="0">
                <a:solidFill>
                  <a:srgbClr val="FF0000"/>
                </a:solidFill>
              </a:rPr>
              <a:t>+”</a:t>
            </a:r>
            <a:r>
              <a:rPr lang="zh-CN" altLang="en-US" sz="1200" dirty="0">
                <a:solidFill>
                  <a:srgbClr val="FF0000"/>
                </a:solidFill>
              </a:rPr>
              <a:t>行动指导意见</a:t>
            </a:r>
            <a:r>
              <a:rPr lang="en-US" altLang="zh-CN" sz="1200" dirty="0">
                <a:solidFill>
                  <a:srgbClr val="FF0000"/>
                </a:solidFill>
              </a:rPr>
              <a:t>》</a:t>
            </a:r>
            <a:r>
              <a:rPr lang="zh-CN" altLang="en-US" sz="1200" dirty="0">
                <a:solidFill>
                  <a:schemeClr val="tx1"/>
                </a:solidFill>
              </a:rPr>
              <a:t>以及</a:t>
            </a:r>
            <a:r>
              <a:rPr lang="en-US" altLang="zh-CN" sz="1200" dirty="0">
                <a:solidFill>
                  <a:srgbClr val="FF0000"/>
                </a:solidFill>
              </a:rPr>
              <a:t>《</a:t>
            </a:r>
            <a:r>
              <a:rPr lang="zh-CN" altLang="en-US" sz="1200" dirty="0">
                <a:solidFill>
                  <a:srgbClr val="FF0000"/>
                </a:solidFill>
              </a:rPr>
              <a:t>中国制造</a:t>
            </a:r>
            <a:r>
              <a:rPr lang="en-US" altLang="zh-CN" sz="1200" dirty="0">
                <a:solidFill>
                  <a:srgbClr val="FF0000"/>
                </a:solidFill>
              </a:rPr>
              <a:t>2025》</a:t>
            </a:r>
            <a:r>
              <a:rPr lang="zh-CN" altLang="en-US" sz="1200" dirty="0">
                <a:solidFill>
                  <a:schemeClr val="tx1"/>
                </a:solidFill>
              </a:rPr>
              <a:t>两个重要</a:t>
            </a:r>
            <a:r>
              <a:rPr lang="zh-CN" altLang="en-US" sz="1200" dirty="0" smtClean="0">
                <a:solidFill>
                  <a:schemeClr val="tx1"/>
                </a:solidFill>
              </a:rPr>
              <a:t>文件</a:t>
            </a:r>
            <a:r>
              <a:rPr lang="zh-CN" altLang="en-US" sz="1200" dirty="0">
                <a:solidFill>
                  <a:schemeClr val="tx1"/>
                </a:solidFill>
              </a:rPr>
              <a:t>以高速宽带网络建设为抓手、提升信息基础设施支撑水平成为了科技部、发改委、工信部等政府部门的重点推进工作</a:t>
            </a:r>
            <a:r>
              <a:rPr lang="zh-CN" altLang="en-US" sz="1200" dirty="0" smtClean="0">
                <a:solidFill>
                  <a:schemeClr val="tx1"/>
                </a:solidFill>
              </a:rPr>
              <a:t>。而</a:t>
            </a:r>
            <a:r>
              <a:rPr lang="zh-CN" altLang="en-US" sz="1200" dirty="0">
                <a:solidFill>
                  <a:schemeClr val="tx1"/>
                </a:solidFill>
              </a:rPr>
              <a:t>认真贯彻“宽带中国”战略，</a:t>
            </a:r>
            <a:r>
              <a:rPr lang="zh-CN" altLang="en-US" sz="1200" dirty="0">
                <a:solidFill>
                  <a:srgbClr val="FF0000"/>
                </a:solidFill>
              </a:rPr>
              <a:t>加大</a:t>
            </a:r>
            <a:r>
              <a:rPr lang="en-US" altLang="zh-CN" sz="1200" dirty="0">
                <a:solidFill>
                  <a:srgbClr val="FF0000"/>
                </a:solidFill>
              </a:rPr>
              <a:t>5G</a:t>
            </a:r>
            <a:r>
              <a:rPr lang="zh-CN" altLang="en-US" sz="1200" dirty="0">
                <a:solidFill>
                  <a:srgbClr val="FF0000"/>
                </a:solidFill>
              </a:rPr>
              <a:t>研发</a:t>
            </a:r>
            <a:r>
              <a:rPr lang="zh-CN" altLang="en-US" sz="1200" dirty="0">
                <a:solidFill>
                  <a:schemeClr val="tx1"/>
                </a:solidFill>
              </a:rPr>
              <a:t>力度，加快</a:t>
            </a:r>
            <a:r>
              <a:rPr lang="en-US" altLang="zh-CN" sz="1200" dirty="0">
                <a:solidFill>
                  <a:schemeClr val="tx1"/>
                </a:solidFill>
              </a:rPr>
              <a:t>5G</a:t>
            </a:r>
            <a:r>
              <a:rPr lang="zh-CN" altLang="en-US" sz="1200" dirty="0">
                <a:solidFill>
                  <a:schemeClr val="tx1"/>
                </a:solidFill>
              </a:rPr>
              <a:t>标准推进的步伐，是其中重要的工作内容</a:t>
            </a:r>
            <a:r>
              <a:rPr lang="zh-CN" altLang="en-US" sz="1200" dirty="0" smtClean="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3662124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63DB9B07-DA7A-41BD-B66C-08E07F021CCF}" type="slidenum">
              <a:rPr lang="zh-CN" altLang="en-US" smtClean="0">
                <a:solidFill>
                  <a:srgbClr val="898989"/>
                </a:solidFill>
              </a:rPr>
              <a:pPr eaLnBrk="1" hangingPunct="1"/>
              <a:t>36</a:t>
            </a:fld>
            <a:endParaRPr lang="zh-CN" altLang="en-US" sz="1800" smtClean="0"/>
          </a:p>
        </p:txBody>
      </p:sp>
      <p:grpSp>
        <p:nvGrpSpPr>
          <p:cNvPr id="4" name="Group 2"/>
          <p:cNvGrpSpPr>
            <a:grpSpLocks noChangeAspect="1"/>
          </p:cNvGrpSpPr>
          <p:nvPr/>
        </p:nvGrpSpPr>
        <p:grpSpPr bwMode="auto">
          <a:xfrm>
            <a:off x="1616075" y="0"/>
            <a:ext cx="10575925" cy="6862763"/>
            <a:chOff x="0" y="0"/>
            <a:chExt cx="10195" cy="18422"/>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 y="0"/>
              <a:ext cx="10184" cy="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228"/>
              <a:ext cx="10169" cy="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直接连接符 19"/>
          <p:cNvSpPr>
            <a:spLocks noChangeShapeType="1"/>
          </p:cNvSpPr>
          <p:nvPr/>
        </p:nvSpPr>
        <p:spPr bwMode="auto">
          <a:xfrm>
            <a:off x="10858500" y="-80963"/>
            <a:ext cx="0" cy="6759576"/>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矩形 25"/>
          <p:cNvSpPr>
            <a:spLocks noChangeArrowheads="1"/>
          </p:cNvSpPr>
          <p:nvPr/>
        </p:nvSpPr>
        <p:spPr bwMode="auto">
          <a:xfrm>
            <a:off x="523875" y="606425"/>
            <a:ext cx="647700" cy="5076825"/>
          </a:xfrm>
          <a:prstGeom prst="rect">
            <a:avLst/>
          </a:prstGeom>
          <a:noFill/>
          <a:ln w="9525">
            <a:solidFill>
              <a:srgbClr val="FFFFFF">
                <a:alpha val="25098"/>
              </a:srgb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3600">
                <a:solidFill>
                  <a:srgbClr val="FFFFFF"/>
                </a:solidFill>
                <a:latin typeface="华文楷体" pitchFamily="2" charset="-122"/>
                <a:ea typeface="华文楷体" pitchFamily="2" charset="-122"/>
                <a:sym typeface="华文楷体" pitchFamily="2" charset="-122"/>
              </a:rPr>
              <a:t>禽</a:t>
            </a:r>
            <a:endParaRPr lang="en-US" altLang="zh-CN" sz="3600">
              <a:solidFill>
                <a:srgbClr val="FFFFFF"/>
              </a:solidFill>
              <a:latin typeface="华文楷体" pitchFamily="2" charset="-122"/>
              <a:ea typeface="华文楷体" pitchFamily="2" charset="-122"/>
              <a:sym typeface="华文楷体" pitchFamily="2" charset="-122"/>
            </a:endParaRPr>
          </a:p>
          <a:p>
            <a:pPr algn="ctr" eaLnBrk="1" hangingPunct="1"/>
            <a:r>
              <a:rPr lang="zh-CN" altLang="en-US" sz="3600">
                <a:solidFill>
                  <a:srgbClr val="FFFFFF"/>
                </a:solidFill>
                <a:latin typeface="华文楷体" pitchFamily="2" charset="-122"/>
                <a:ea typeface="华文楷体" pitchFamily="2" charset="-122"/>
                <a:sym typeface="华文楷体" pitchFamily="2" charset="-122"/>
              </a:rPr>
              <a:t>流</a:t>
            </a:r>
            <a:endParaRPr lang="en-US" altLang="zh-CN" sz="3600">
              <a:solidFill>
                <a:srgbClr val="FFFFFF"/>
              </a:solidFill>
              <a:latin typeface="华文楷体" pitchFamily="2" charset="-122"/>
              <a:ea typeface="华文楷体" pitchFamily="2" charset="-122"/>
              <a:sym typeface="华文楷体" pitchFamily="2" charset="-122"/>
            </a:endParaRPr>
          </a:p>
          <a:p>
            <a:pPr algn="ctr" eaLnBrk="1" hangingPunct="1"/>
            <a:r>
              <a:rPr lang="zh-CN" altLang="en-US" sz="3600">
                <a:solidFill>
                  <a:srgbClr val="FFFFFF"/>
                </a:solidFill>
                <a:latin typeface="华文楷体" pitchFamily="2" charset="-122"/>
                <a:ea typeface="华文楷体" pitchFamily="2" charset="-122"/>
                <a:sym typeface="华文楷体" pitchFamily="2" charset="-122"/>
              </a:rPr>
              <a:t>感</a:t>
            </a:r>
            <a:endParaRPr lang="en-US" altLang="zh-CN" sz="3600">
              <a:solidFill>
                <a:srgbClr val="FFFFFF"/>
              </a:solidFill>
              <a:latin typeface="华文楷体" pitchFamily="2" charset="-122"/>
              <a:ea typeface="华文楷体" pitchFamily="2" charset="-122"/>
              <a:sym typeface="华文楷体" pitchFamily="2" charset="-122"/>
            </a:endParaRPr>
          </a:p>
          <a:p>
            <a:pPr algn="ctr" eaLnBrk="1" hangingPunct="1"/>
            <a:r>
              <a:rPr lang="zh-CN" altLang="en-US" sz="3600">
                <a:solidFill>
                  <a:srgbClr val="FFFFFF"/>
                </a:solidFill>
                <a:latin typeface="华文楷体" pitchFamily="2" charset="-122"/>
                <a:ea typeface="华文楷体" pitchFamily="2" charset="-122"/>
                <a:sym typeface="华文楷体" pitchFamily="2" charset="-122"/>
              </a:rPr>
              <a:t>研</a:t>
            </a:r>
            <a:endParaRPr lang="en-US" altLang="zh-CN" sz="3600">
              <a:solidFill>
                <a:srgbClr val="FFFFFF"/>
              </a:solidFill>
              <a:latin typeface="华文楷体" pitchFamily="2" charset="-122"/>
              <a:ea typeface="华文楷体" pitchFamily="2" charset="-122"/>
              <a:sym typeface="华文楷体" pitchFamily="2" charset="-122"/>
            </a:endParaRPr>
          </a:p>
          <a:p>
            <a:pPr algn="ctr" eaLnBrk="1" hangingPunct="1"/>
            <a:r>
              <a:rPr lang="zh-CN" altLang="en-US" sz="3600">
                <a:solidFill>
                  <a:srgbClr val="FFFFFF"/>
                </a:solidFill>
                <a:latin typeface="华文楷体" pitchFamily="2" charset="-122"/>
                <a:ea typeface="华文楷体" pitchFamily="2" charset="-122"/>
                <a:sym typeface="华文楷体" pitchFamily="2" charset="-122"/>
              </a:rPr>
              <a:t>究</a:t>
            </a:r>
            <a:endParaRPr lang="en-US" altLang="zh-CN" sz="3600">
              <a:solidFill>
                <a:srgbClr val="FFFFFF"/>
              </a:solidFill>
              <a:latin typeface="华文楷体" pitchFamily="2" charset="-122"/>
              <a:ea typeface="华文楷体" pitchFamily="2" charset="-122"/>
              <a:sym typeface="华文楷体" pitchFamily="2" charset="-122"/>
            </a:endParaRPr>
          </a:p>
          <a:p>
            <a:pPr algn="ctr" eaLnBrk="1" hangingPunct="1"/>
            <a:r>
              <a:rPr lang="zh-CN" altLang="en-US" sz="3600">
                <a:solidFill>
                  <a:srgbClr val="FFFFFF"/>
                </a:solidFill>
                <a:latin typeface="华文楷体" pitchFamily="2" charset="-122"/>
                <a:ea typeface="华文楷体" pitchFamily="2" charset="-122"/>
                <a:sym typeface="华文楷体" pitchFamily="2" charset="-122"/>
              </a:rPr>
              <a:t>综</a:t>
            </a:r>
            <a:endParaRPr lang="en-US" altLang="zh-CN" sz="3600">
              <a:solidFill>
                <a:srgbClr val="FFFFFF"/>
              </a:solidFill>
              <a:latin typeface="华文楷体" pitchFamily="2" charset="-122"/>
              <a:ea typeface="华文楷体" pitchFamily="2" charset="-122"/>
              <a:sym typeface="华文楷体" pitchFamily="2" charset="-122"/>
            </a:endParaRPr>
          </a:p>
          <a:p>
            <a:pPr algn="ctr" eaLnBrk="1" hangingPunct="1"/>
            <a:r>
              <a:rPr lang="zh-CN" altLang="en-US" sz="3600">
                <a:solidFill>
                  <a:srgbClr val="FFFFFF"/>
                </a:solidFill>
                <a:latin typeface="华文楷体" pitchFamily="2" charset="-122"/>
                <a:ea typeface="华文楷体" pitchFamily="2" charset="-122"/>
                <a:sym typeface="华文楷体" pitchFamily="2" charset="-122"/>
              </a:rPr>
              <a:t>合</a:t>
            </a:r>
            <a:endParaRPr lang="en-US" altLang="zh-CN" sz="3600">
              <a:solidFill>
                <a:srgbClr val="FFFFFF"/>
              </a:solidFill>
              <a:latin typeface="华文楷体" pitchFamily="2" charset="-122"/>
              <a:ea typeface="华文楷体" pitchFamily="2" charset="-122"/>
              <a:sym typeface="华文楷体" pitchFamily="2" charset="-122"/>
            </a:endParaRPr>
          </a:p>
          <a:p>
            <a:pPr algn="ctr" eaLnBrk="1" hangingPunct="1"/>
            <a:r>
              <a:rPr lang="zh-CN" altLang="en-US" sz="3600">
                <a:solidFill>
                  <a:srgbClr val="FFFFFF"/>
                </a:solidFill>
                <a:latin typeface="华文楷体" pitchFamily="2" charset="-122"/>
                <a:ea typeface="华文楷体" pitchFamily="2" charset="-122"/>
                <a:sym typeface="华文楷体" pitchFamily="2" charset="-122"/>
              </a:rPr>
              <a:t>评</a:t>
            </a:r>
            <a:endParaRPr lang="en-US" altLang="zh-CN" sz="3600">
              <a:solidFill>
                <a:srgbClr val="FFFFFF"/>
              </a:solidFill>
              <a:latin typeface="华文楷体" pitchFamily="2" charset="-122"/>
              <a:ea typeface="华文楷体" pitchFamily="2" charset="-122"/>
              <a:sym typeface="华文楷体" pitchFamily="2" charset="-122"/>
            </a:endParaRPr>
          </a:p>
          <a:p>
            <a:pPr algn="ctr" eaLnBrk="1" hangingPunct="1"/>
            <a:r>
              <a:rPr lang="zh-CN" altLang="en-US" sz="3600">
                <a:solidFill>
                  <a:srgbClr val="FFFFFF"/>
                </a:solidFill>
                <a:latin typeface="华文楷体" pitchFamily="2" charset="-122"/>
                <a:ea typeface="华文楷体" pitchFamily="2" charset="-122"/>
                <a:sym typeface="华文楷体" pitchFamily="2" charset="-122"/>
              </a:rPr>
              <a:t>价</a:t>
            </a:r>
            <a:endParaRPr lang="en-US" altLang="zh-CN" sz="3600">
              <a:solidFill>
                <a:srgbClr val="FFFFFF"/>
              </a:solidFill>
              <a:latin typeface="华文楷体" pitchFamily="2" charset="-122"/>
              <a:ea typeface="华文楷体" pitchFamily="2" charset="-122"/>
              <a:sym typeface="华文楷体" pitchFamily="2" charset="-122"/>
            </a:endParaRPr>
          </a:p>
        </p:txBody>
      </p:sp>
      <p:sp>
        <p:nvSpPr>
          <p:cNvPr id="9" name="圆角矩形标注 26"/>
          <p:cNvSpPr>
            <a:spLocks noChangeArrowheads="1"/>
          </p:cNvSpPr>
          <p:nvPr/>
        </p:nvSpPr>
        <p:spPr bwMode="auto">
          <a:xfrm>
            <a:off x="2257425" y="476250"/>
            <a:ext cx="1911350" cy="776288"/>
          </a:xfrm>
          <a:prstGeom prst="wedgeRoundRectCallout">
            <a:avLst>
              <a:gd name="adj1" fmla="val -37106"/>
              <a:gd name="adj2" fmla="val -1986"/>
              <a:gd name="adj3" fmla="val 16667"/>
            </a:avLst>
          </a:prstGeom>
          <a:solidFill>
            <a:srgbClr val="FFFFFF"/>
          </a:solidFill>
          <a:ln w="12700">
            <a:solidFill>
              <a:schemeClr val="accent2"/>
            </a:solidFill>
            <a:miter lim="800000"/>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3200" b="1">
                <a:solidFill>
                  <a:schemeClr val="accent2"/>
                </a:solidFill>
                <a:latin typeface="微软雅黑" pitchFamily="34" charset="-122"/>
                <a:ea typeface="微软雅黑" pitchFamily="34" charset="-122"/>
                <a:sym typeface="微软雅黑" pitchFamily="34" charset="-122"/>
              </a:rPr>
              <a:t>期刊</a:t>
            </a:r>
          </a:p>
        </p:txBody>
      </p:sp>
      <p:sp>
        <p:nvSpPr>
          <p:cNvPr id="10" name="圆角矩形标注 27"/>
          <p:cNvSpPr>
            <a:spLocks noChangeArrowheads="1"/>
          </p:cNvSpPr>
          <p:nvPr/>
        </p:nvSpPr>
        <p:spPr bwMode="auto">
          <a:xfrm>
            <a:off x="2257425" y="2266950"/>
            <a:ext cx="1911350" cy="774700"/>
          </a:xfrm>
          <a:prstGeom prst="wedgeRoundRectCallout">
            <a:avLst>
              <a:gd name="adj1" fmla="val -37106"/>
              <a:gd name="adj2" fmla="val -1986"/>
              <a:gd name="adj3" fmla="val 16667"/>
            </a:avLst>
          </a:prstGeom>
          <a:solidFill>
            <a:srgbClr val="FFFFFF"/>
          </a:solidFill>
          <a:ln w="12700">
            <a:solidFill>
              <a:schemeClr val="accent2"/>
            </a:solidFill>
            <a:miter lim="800000"/>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3200" b="1">
                <a:solidFill>
                  <a:schemeClr val="accent2"/>
                </a:solidFill>
                <a:latin typeface="微软雅黑" pitchFamily="34" charset="-122"/>
                <a:ea typeface="微软雅黑" pitchFamily="34" charset="-122"/>
                <a:sym typeface="微软雅黑" pitchFamily="34" charset="-122"/>
              </a:rPr>
              <a:t>学位</a:t>
            </a:r>
          </a:p>
        </p:txBody>
      </p:sp>
      <p:sp>
        <p:nvSpPr>
          <p:cNvPr id="11" name="圆角矩形标注 28"/>
          <p:cNvSpPr>
            <a:spLocks noChangeArrowheads="1"/>
          </p:cNvSpPr>
          <p:nvPr/>
        </p:nvSpPr>
        <p:spPr bwMode="auto">
          <a:xfrm>
            <a:off x="2257425" y="3840163"/>
            <a:ext cx="1911350" cy="776287"/>
          </a:xfrm>
          <a:prstGeom prst="wedgeRoundRectCallout">
            <a:avLst>
              <a:gd name="adj1" fmla="val -37106"/>
              <a:gd name="adj2" fmla="val -1986"/>
              <a:gd name="adj3" fmla="val 16667"/>
            </a:avLst>
          </a:prstGeom>
          <a:solidFill>
            <a:srgbClr val="FFFFFF"/>
          </a:solidFill>
          <a:ln w="12700">
            <a:solidFill>
              <a:schemeClr val="accent2"/>
            </a:solidFill>
            <a:miter lim="800000"/>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3200" b="1">
                <a:solidFill>
                  <a:schemeClr val="accent2"/>
                </a:solidFill>
                <a:latin typeface="微软雅黑" pitchFamily="34" charset="-122"/>
                <a:ea typeface="微软雅黑" pitchFamily="34" charset="-122"/>
                <a:sym typeface="微软雅黑" pitchFamily="34" charset="-122"/>
              </a:rPr>
              <a:t>专利</a:t>
            </a:r>
          </a:p>
        </p:txBody>
      </p:sp>
      <p:sp>
        <p:nvSpPr>
          <p:cNvPr id="12" name="圆角矩形标注 29"/>
          <p:cNvSpPr>
            <a:spLocks noChangeArrowheads="1"/>
          </p:cNvSpPr>
          <p:nvPr/>
        </p:nvSpPr>
        <p:spPr bwMode="auto">
          <a:xfrm>
            <a:off x="2257425" y="5419725"/>
            <a:ext cx="1911350" cy="776288"/>
          </a:xfrm>
          <a:prstGeom prst="wedgeRoundRectCallout">
            <a:avLst>
              <a:gd name="adj1" fmla="val -37106"/>
              <a:gd name="adj2" fmla="val -1986"/>
              <a:gd name="adj3" fmla="val 16667"/>
            </a:avLst>
          </a:prstGeom>
          <a:solidFill>
            <a:srgbClr val="FFFFFF"/>
          </a:solidFill>
          <a:ln w="12700">
            <a:solidFill>
              <a:schemeClr val="accent2"/>
            </a:solidFill>
            <a:miter lim="800000"/>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3200" b="1">
                <a:solidFill>
                  <a:schemeClr val="accent2"/>
                </a:solidFill>
                <a:latin typeface="微软雅黑" pitchFamily="34" charset="-122"/>
                <a:ea typeface="微软雅黑" pitchFamily="34" charset="-122"/>
                <a:sym typeface="微软雅黑" pitchFamily="34" charset="-122"/>
              </a:rPr>
              <a:t>报纸</a:t>
            </a:r>
          </a:p>
        </p:txBody>
      </p:sp>
      <p:sp>
        <p:nvSpPr>
          <p:cNvPr id="13" name="矩形 21"/>
          <p:cNvSpPr>
            <a:spLocks noChangeArrowheads="1"/>
          </p:cNvSpPr>
          <p:nvPr/>
        </p:nvSpPr>
        <p:spPr bwMode="auto">
          <a:xfrm>
            <a:off x="5970588" y="-93663"/>
            <a:ext cx="457200" cy="6862763"/>
          </a:xfrm>
          <a:prstGeom prst="rect">
            <a:avLst/>
          </a:prstGeom>
          <a:solidFill>
            <a:srgbClr val="00B050">
              <a:alpha val="56078"/>
            </a:srgbClr>
          </a:solidFill>
          <a:ln w="9525">
            <a:solidFill>
              <a:schemeClr val="tx1"/>
            </a:solidFill>
            <a:miter lim="800000"/>
            <a:headEnd/>
            <a:tailE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p>
        </p:txBody>
      </p:sp>
      <p:pic>
        <p:nvPicPr>
          <p:cNvPr id="14"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7425" y="2038350"/>
            <a:ext cx="8469313" cy="2716213"/>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927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0-#ppt_w/2"/>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ldLvl="0" animBg="1" autoUpdateAnimBg="0"/>
      <p:bldP spid="10" grpId="0" bldLvl="0" animBg="1" autoUpdateAnimBg="0"/>
      <p:bldP spid="11" grpId="0" bldLvl="0" animBg="1" autoUpdateAnimBg="0"/>
      <p:bldP spid="12" grpId="0" bldLvl="0" animBg="1" autoUpdateAnimBg="0"/>
      <p:bldP spid="13" grpId="0" bldLvl="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0200" y="1447800"/>
            <a:ext cx="2051050"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2" name="Picture 4"/>
          <p:cNvPicPr>
            <a:picLocks noGrp="1" noChangeAspect="1" noChangeArrowheads="1"/>
          </p:cNvPicPr>
          <p:nvPr>
            <p:ph idx="4294967295"/>
          </p:nvPr>
        </p:nvPicPr>
        <p:blipFill>
          <a:blip r:embed="rId5" cstate="print">
            <a:extLst>
              <a:ext uri="{28A0092B-C50C-407E-A947-70E740481C1C}">
                <a14:useLocalDpi xmlns:a14="http://schemas.microsoft.com/office/drawing/2010/main" val="0"/>
              </a:ext>
            </a:extLst>
          </a:blip>
          <a:srcRect/>
          <a:stretch>
            <a:fillRect/>
          </a:stretch>
        </p:blipFill>
        <p:spPr>
          <a:xfrm>
            <a:off x="3155950" y="1687513"/>
            <a:ext cx="5915025" cy="48672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图片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7638" y="227013"/>
            <a:ext cx="638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标注 5"/>
          <p:cNvSpPr>
            <a:spLocks noChangeArrowheads="1"/>
          </p:cNvSpPr>
          <p:nvPr/>
        </p:nvSpPr>
        <p:spPr bwMode="auto">
          <a:xfrm>
            <a:off x="2794000" y="968375"/>
            <a:ext cx="2325688" cy="719138"/>
          </a:xfrm>
          <a:prstGeom prst="wedgeRoundRectCallout">
            <a:avLst>
              <a:gd name="adj1" fmla="val 49493"/>
              <a:gd name="adj2" fmla="val -111698"/>
              <a:gd name="adj3" fmla="val 16667"/>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a:solidFill>
                  <a:schemeClr val="accent2"/>
                </a:solidFill>
                <a:latin typeface="微软雅黑" panose="020B0503020204020204" pitchFamily="34" charset="-122"/>
                <a:ea typeface="微软雅黑" panose="020B0503020204020204" pitchFamily="34" charset="-122"/>
              </a:rPr>
              <a:t>选择对比条件</a:t>
            </a:r>
          </a:p>
        </p:txBody>
      </p:sp>
      <p:sp>
        <p:nvSpPr>
          <p:cNvPr id="7" name="矩形 6"/>
          <p:cNvSpPr>
            <a:spLocks noChangeArrowheads="1"/>
          </p:cNvSpPr>
          <p:nvPr/>
        </p:nvSpPr>
        <p:spPr bwMode="auto">
          <a:xfrm>
            <a:off x="5875338" y="246063"/>
            <a:ext cx="3373437" cy="635000"/>
          </a:xfrm>
          <a:prstGeom prst="rect">
            <a:avLst/>
          </a:prstGeom>
          <a:solidFill>
            <a:schemeClr val="accent1">
              <a:alpha val="34117"/>
            </a:schemeClr>
          </a:solidFill>
          <a:ln w="25400">
            <a:solidFill>
              <a:srgbClr val="89A4A7"/>
            </a:solidFill>
            <a:miter lim="800000"/>
            <a:headEnd/>
            <a:tailEnd/>
          </a:ln>
        </p:spPr>
        <p:txBody>
          <a:bodyPr lIns="91377" tIns="45688" rIns="91377" bIns="45688" anchor="ct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charset="0"/>
              <a:buNone/>
            </a:pPr>
            <a:endParaRPr lang="zh-CN" altLang="en-US" sz="1800">
              <a:solidFill>
                <a:srgbClr val="FFFFFF"/>
              </a:solidFill>
              <a:latin typeface="Arial" charset="0"/>
            </a:endParaRPr>
          </a:p>
        </p:txBody>
      </p:sp>
      <p:sp>
        <p:nvSpPr>
          <p:cNvPr id="8" name="圆角矩形标注 8"/>
          <p:cNvSpPr>
            <a:spLocks noChangeArrowheads="1"/>
          </p:cNvSpPr>
          <p:nvPr/>
        </p:nvSpPr>
        <p:spPr bwMode="auto">
          <a:xfrm>
            <a:off x="8472488" y="1076325"/>
            <a:ext cx="2627312" cy="781050"/>
          </a:xfrm>
          <a:prstGeom prst="wedgeRoundRectCallout">
            <a:avLst>
              <a:gd name="adj1" fmla="val -67602"/>
              <a:gd name="adj2" fmla="val -61162"/>
              <a:gd name="adj3" fmla="val 16667"/>
            </a:avLst>
          </a:prstGeom>
          <a:extLst/>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rPr>
              <a:t>对比输入框中目前最多支持</a:t>
            </a:r>
            <a:r>
              <a:rPr lang="en-US" altLang="zh-CN" sz="2400" b="1" dirty="0">
                <a:solidFill>
                  <a:schemeClr val="accent2"/>
                </a:solidFill>
                <a:latin typeface="微软雅黑" panose="020B0503020204020204" pitchFamily="34" charset="-122"/>
                <a:ea typeface="微软雅黑" panose="020B0503020204020204" pitchFamily="34" charset="-122"/>
              </a:rPr>
              <a:t>5</a:t>
            </a:r>
            <a:r>
              <a:rPr lang="zh-CN" altLang="en-US" sz="2400" b="1" dirty="0">
                <a:solidFill>
                  <a:schemeClr val="accent2"/>
                </a:solidFill>
                <a:latin typeface="微软雅黑" panose="020B0503020204020204" pitchFamily="34" charset="-122"/>
                <a:ea typeface="微软雅黑" panose="020B0503020204020204" pitchFamily="34" charset="-122"/>
              </a:rPr>
              <a:t>个</a:t>
            </a:r>
          </a:p>
        </p:txBody>
      </p:sp>
      <p:sp>
        <p:nvSpPr>
          <p:cNvPr id="53257" name="矩形 11"/>
          <p:cNvSpPr>
            <a:spLocks noChangeArrowheads="1"/>
          </p:cNvSpPr>
          <p:nvPr/>
        </p:nvSpPr>
        <p:spPr bwMode="auto">
          <a:xfrm>
            <a:off x="693738" y="563563"/>
            <a:ext cx="646112" cy="3970337"/>
          </a:xfrm>
          <a:prstGeom prst="rect">
            <a:avLst/>
          </a:prstGeom>
          <a:noFill/>
          <a:ln w="9525">
            <a:solidFill>
              <a:schemeClr val="bg1">
                <a:alpha val="36078"/>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a:solidFill>
                  <a:srgbClr val="FF0000"/>
                </a:solidFill>
                <a:latin typeface="华文楷体" pitchFamily="2" charset="-122"/>
                <a:ea typeface="华文楷体" pitchFamily="2" charset="-122"/>
              </a:rPr>
              <a:t>多</a:t>
            </a:r>
            <a:endParaRPr lang="en-US" altLang="zh-CN" sz="3600">
              <a:solidFill>
                <a:srgbClr val="FF0000"/>
              </a:solidFill>
              <a:latin typeface="华文楷体" pitchFamily="2" charset="-122"/>
              <a:ea typeface="华文楷体" pitchFamily="2" charset="-122"/>
            </a:endParaRPr>
          </a:p>
          <a:p>
            <a:pPr algn="ctr" eaLnBrk="1" hangingPunct="1">
              <a:lnSpc>
                <a:spcPct val="100000"/>
              </a:lnSpc>
              <a:spcBef>
                <a:spcPct val="0"/>
              </a:spcBef>
              <a:buFontTx/>
              <a:buNone/>
            </a:pPr>
            <a:r>
              <a:rPr lang="zh-CN" altLang="en-US" sz="3600">
                <a:solidFill>
                  <a:srgbClr val="FF0000"/>
                </a:solidFill>
                <a:latin typeface="华文楷体" pitchFamily="2" charset="-122"/>
                <a:ea typeface="华文楷体" pitchFamily="2" charset="-122"/>
              </a:rPr>
              <a:t>主</a:t>
            </a:r>
            <a:endParaRPr lang="en-US" altLang="zh-CN" sz="3600">
              <a:solidFill>
                <a:srgbClr val="FF0000"/>
              </a:solidFill>
              <a:latin typeface="华文楷体" pitchFamily="2" charset="-122"/>
              <a:ea typeface="华文楷体" pitchFamily="2" charset="-122"/>
            </a:endParaRPr>
          </a:p>
          <a:p>
            <a:pPr algn="ctr" eaLnBrk="1" hangingPunct="1">
              <a:lnSpc>
                <a:spcPct val="100000"/>
              </a:lnSpc>
              <a:spcBef>
                <a:spcPct val="0"/>
              </a:spcBef>
              <a:buFontTx/>
              <a:buNone/>
            </a:pPr>
            <a:r>
              <a:rPr lang="zh-CN" altLang="en-US" sz="3600">
                <a:solidFill>
                  <a:srgbClr val="FF0000"/>
                </a:solidFill>
                <a:latin typeface="华文楷体" pitchFamily="2" charset="-122"/>
                <a:ea typeface="华文楷体" pitchFamily="2" charset="-122"/>
              </a:rPr>
              <a:t>题</a:t>
            </a:r>
            <a:endParaRPr lang="en-US" altLang="zh-CN" sz="3600">
              <a:solidFill>
                <a:srgbClr val="FF0000"/>
              </a:solidFill>
              <a:latin typeface="华文楷体" pitchFamily="2" charset="-122"/>
              <a:ea typeface="华文楷体" pitchFamily="2" charset="-122"/>
            </a:endParaRPr>
          </a:p>
          <a:p>
            <a:pPr algn="ctr" eaLnBrk="1" hangingPunct="1">
              <a:lnSpc>
                <a:spcPct val="100000"/>
              </a:lnSpc>
              <a:spcBef>
                <a:spcPct val="0"/>
              </a:spcBef>
              <a:buFontTx/>
              <a:buNone/>
            </a:pPr>
            <a:r>
              <a:rPr lang="zh-CN" altLang="en-US" sz="3600">
                <a:solidFill>
                  <a:srgbClr val="FF0000"/>
                </a:solidFill>
                <a:latin typeface="华文楷体" pitchFamily="2" charset="-122"/>
                <a:ea typeface="华文楷体" pitchFamily="2" charset="-122"/>
              </a:rPr>
              <a:t>对</a:t>
            </a:r>
            <a:endParaRPr lang="en-US" altLang="zh-CN" sz="3600">
              <a:solidFill>
                <a:srgbClr val="FF0000"/>
              </a:solidFill>
              <a:latin typeface="华文楷体" pitchFamily="2" charset="-122"/>
              <a:ea typeface="华文楷体" pitchFamily="2" charset="-122"/>
            </a:endParaRPr>
          </a:p>
          <a:p>
            <a:pPr algn="ctr" eaLnBrk="1" hangingPunct="1">
              <a:lnSpc>
                <a:spcPct val="100000"/>
              </a:lnSpc>
              <a:spcBef>
                <a:spcPct val="0"/>
              </a:spcBef>
              <a:buFontTx/>
              <a:buNone/>
            </a:pPr>
            <a:r>
              <a:rPr lang="zh-CN" altLang="en-US" sz="3600">
                <a:solidFill>
                  <a:srgbClr val="FF0000"/>
                </a:solidFill>
                <a:latin typeface="华文楷体" pitchFamily="2" charset="-122"/>
                <a:ea typeface="华文楷体" pitchFamily="2" charset="-122"/>
              </a:rPr>
              <a:t>比</a:t>
            </a:r>
            <a:endParaRPr lang="en-US" altLang="zh-CN" sz="3600">
              <a:solidFill>
                <a:srgbClr val="FF0000"/>
              </a:solidFill>
              <a:latin typeface="华文楷体" pitchFamily="2" charset="-122"/>
              <a:ea typeface="华文楷体" pitchFamily="2" charset="-122"/>
            </a:endParaRPr>
          </a:p>
          <a:p>
            <a:pPr algn="ctr" eaLnBrk="1" hangingPunct="1">
              <a:lnSpc>
                <a:spcPct val="100000"/>
              </a:lnSpc>
              <a:spcBef>
                <a:spcPct val="0"/>
              </a:spcBef>
              <a:buFontTx/>
              <a:buNone/>
            </a:pPr>
            <a:r>
              <a:rPr lang="zh-CN" altLang="en-US" sz="3600">
                <a:solidFill>
                  <a:srgbClr val="FF0000"/>
                </a:solidFill>
                <a:latin typeface="华文楷体" pitchFamily="2" charset="-122"/>
                <a:ea typeface="华文楷体" pitchFamily="2" charset="-122"/>
              </a:rPr>
              <a:t>分</a:t>
            </a:r>
            <a:endParaRPr lang="en-US" altLang="zh-CN" sz="3600">
              <a:solidFill>
                <a:srgbClr val="FF0000"/>
              </a:solidFill>
              <a:latin typeface="华文楷体" pitchFamily="2" charset="-122"/>
              <a:ea typeface="华文楷体" pitchFamily="2" charset="-122"/>
            </a:endParaRPr>
          </a:p>
          <a:p>
            <a:pPr algn="ctr" eaLnBrk="1" hangingPunct="1">
              <a:lnSpc>
                <a:spcPct val="100000"/>
              </a:lnSpc>
              <a:spcBef>
                <a:spcPct val="0"/>
              </a:spcBef>
              <a:buFontTx/>
              <a:buNone/>
            </a:pPr>
            <a:r>
              <a:rPr lang="zh-CN" altLang="en-US" sz="3600">
                <a:solidFill>
                  <a:srgbClr val="FF0000"/>
                </a:solidFill>
                <a:latin typeface="华文楷体" pitchFamily="2" charset="-122"/>
                <a:ea typeface="华文楷体" pitchFamily="2" charset="-122"/>
              </a:rPr>
              <a:t>析</a:t>
            </a:r>
            <a:endParaRPr lang="en-US" altLang="zh-CN" sz="3600">
              <a:solidFill>
                <a:srgbClr val="FF0000"/>
              </a:solidFill>
              <a:latin typeface="华文楷体" pitchFamily="2" charset="-122"/>
              <a:ea typeface="华文楷体" pitchFamily="2" charset="-122"/>
            </a:endParaRPr>
          </a:p>
        </p:txBody>
      </p:sp>
    </p:spTree>
    <p:extLst>
      <p:ext uri="{BB962C8B-B14F-4D97-AF65-F5344CB8AC3E}">
        <p14:creationId xmlns:p14="http://schemas.microsoft.com/office/powerpoint/2010/main" val="14330317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6" grpId="1" animBg="1" autoUpdateAnimBg="0"/>
      <p:bldP spid="7" grpId="0" animBg="1" autoUpdateAnimBg="0"/>
      <p:bldP spid="8"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3"/>
          <p:cNvGrpSpPr>
            <a:grpSpLocks/>
          </p:cNvGrpSpPr>
          <p:nvPr/>
        </p:nvGrpSpPr>
        <p:grpSpPr bwMode="auto">
          <a:xfrm>
            <a:off x="1016000" y="187325"/>
            <a:ext cx="9197975" cy="1184275"/>
            <a:chOff x="1889760" y="2619103"/>
            <a:chExt cx="8168640" cy="955030"/>
          </a:xfrm>
        </p:grpSpPr>
        <p:sp>
          <p:nvSpPr>
            <p:cNvPr id="15" name="圆角矩形 14"/>
            <p:cNvSpPr/>
            <p:nvPr/>
          </p:nvSpPr>
          <p:spPr>
            <a:xfrm>
              <a:off x="1889760" y="2619103"/>
              <a:ext cx="8168640" cy="955030"/>
            </a:xfrm>
            <a:prstGeom prst="roundRect">
              <a:avLst>
                <a:gd name="adj" fmla="val 6667"/>
              </a:avLst>
            </a:prstGeom>
            <a:noFill/>
            <a:ln w="57150">
              <a:solidFill>
                <a:srgbClr val="FFFF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7047" name="文本框 16"/>
            <p:cNvSpPr txBox="1">
              <a:spLocks noChangeArrowheads="1"/>
            </p:cNvSpPr>
            <p:nvPr/>
          </p:nvSpPr>
          <p:spPr bwMode="auto">
            <a:xfrm>
              <a:off x="3732582" y="2876292"/>
              <a:ext cx="4232910" cy="5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b="1">
                  <a:solidFill>
                    <a:srgbClr val="FF0000"/>
                  </a:solidFill>
                  <a:latin typeface="微软雅黑" panose="020B0503020204020204" pitchFamily="34" charset="-122"/>
                  <a:ea typeface="微软雅黑" panose="020B0503020204020204" pitchFamily="34" charset="-122"/>
                  <a:sym typeface="Calibri" panose="020F0502020204030204" pitchFamily="34" charset="0"/>
                </a:rPr>
                <a:t>分析、挖掘功能</a:t>
              </a:r>
              <a:endParaRPr lang="en-US" altLang="zh-CN" sz="4000" b="1">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7048" name="Freeform 27"/>
            <p:cNvSpPr>
              <a:spLocks noEditPoints="1"/>
            </p:cNvSpPr>
            <p:nvPr/>
          </p:nvSpPr>
          <p:spPr bwMode="auto">
            <a:xfrm>
              <a:off x="2630808" y="2917649"/>
              <a:ext cx="485770" cy="357937"/>
            </a:xfrm>
            <a:custGeom>
              <a:avLst/>
              <a:gdLst>
                <a:gd name="T0" fmla="*/ 2147483646 w 87"/>
                <a:gd name="T1" fmla="*/ 2147483646 h 59"/>
                <a:gd name="T2" fmla="*/ 2147483646 w 87"/>
                <a:gd name="T3" fmla="*/ 2147483646 h 59"/>
                <a:gd name="T4" fmla="*/ 2147483646 w 87"/>
                <a:gd name="T5" fmla="*/ 2147483646 h 59"/>
                <a:gd name="T6" fmla="*/ 2147483646 w 87"/>
                <a:gd name="T7" fmla="*/ 2147483646 h 59"/>
                <a:gd name="T8" fmla="*/ 0 w 87"/>
                <a:gd name="T9" fmla="*/ 2147483646 h 59"/>
                <a:gd name="T10" fmla="*/ 0 w 87"/>
                <a:gd name="T11" fmla="*/ 2147483646 h 59"/>
                <a:gd name="T12" fmla="*/ 2147483646 w 87"/>
                <a:gd name="T13" fmla="*/ 2147483646 h 59"/>
                <a:gd name="T14" fmla="*/ 2147483646 w 87"/>
                <a:gd name="T15" fmla="*/ 2147483646 h 59"/>
                <a:gd name="T16" fmla="*/ 2147483646 w 87"/>
                <a:gd name="T17" fmla="*/ 2147483646 h 59"/>
                <a:gd name="T18" fmla="*/ 2147483646 w 87"/>
                <a:gd name="T19" fmla="*/ 2147483646 h 59"/>
                <a:gd name="T20" fmla="*/ 2147483646 w 87"/>
                <a:gd name="T21" fmla="*/ 2147483646 h 59"/>
                <a:gd name="T22" fmla="*/ 2147483646 w 87"/>
                <a:gd name="T23" fmla="*/ 0 h 59"/>
                <a:gd name="T24" fmla="*/ 2147483646 w 87"/>
                <a:gd name="T25" fmla="*/ 0 h 59"/>
                <a:gd name="T26" fmla="*/ 2147483646 w 87"/>
                <a:gd name="T27" fmla="*/ 2147483646 h 59"/>
                <a:gd name="T28" fmla="*/ 2147483646 w 87"/>
                <a:gd name="T29" fmla="*/ 2147483646 h 59"/>
                <a:gd name="T30" fmla="*/ 2147483646 w 87"/>
                <a:gd name="T31" fmla="*/ 2147483646 h 59"/>
                <a:gd name="T32" fmla="*/ 2147483646 w 87"/>
                <a:gd name="T33" fmla="*/ 2147483646 h 59"/>
                <a:gd name="T34" fmla="*/ 2147483646 w 87"/>
                <a:gd name="T35" fmla="*/ 2147483646 h 59"/>
                <a:gd name="T36" fmla="*/ 2147483646 w 87"/>
                <a:gd name="T37" fmla="*/ 2147483646 h 59"/>
                <a:gd name="T38" fmla="*/ 2147483646 w 87"/>
                <a:gd name="T39" fmla="*/ 2147483646 h 59"/>
                <a:gd name="T40" fmla="*/ 2147483646 w 87"/>
                <a:gd name="T41" fmla="*/ 2147483646 h 59"/>
                <a:gd name="T42" fmla="*/ 2147483646 w 87"/>
                <a:gd name="T43" fmla="*/ 2147483646 h 59"/>
                <a:gd name="T44" fmla="*/ 2147483646 w 87"/>
                <a:gd name="T45" fmla="*/ 2147483646 h 59"/>
                <a:gd name="T46" fmla="*/ 2147483646 w 87"/>
                <a:gd name="T47" fmla="*/ 2147483646 h 59"/>
                <a:gd name="T48" fmla="*/ 2147483646 w 87"/>
                <a:gd name="T49" fmla="*/ 2147483646 h 59"/>
                <a:gd name="T50" fmla="*/ 2147483646 w 87"/>
                <a:gd name="T51" fmla="*/ 2147483646 h 59"/>
                <a:gd name="T52" fmla="*/ 2147483646 w 87"/>
                <a:gd name="T53" fmla="*/ 2147483646 h 59"/>
                <a:gd name="T54" fmla="*/ 2147483646 w 87"/>
                <a:gd name="T55" fmla="*/ 2147483646 h 59"/>
                <a:gd name="T56" fmla="*/ 2147483646 w 87"/>
                <a:gd name="T57" fmla="*/ 2147483646 h 59"/>
                <a:gd name="T58" fmla="*/ 2147483646 w 87"/>
                <a:gd name="T59" fmla="*/ 2147483646 h 59"/>
                <a:gd name="T60" fmla="*/ 2147483646 w 87"/>
                <a:gd name="T61" fmla="*/ 2147483646 h 59"/>
                <a:gd name="T62" fmla="*/ 2147483646 w 87"/>
                <a:gd name="T63" fmla="*/ 2147483646 h 59"/>
                <a:gd name="T64" fmla="*/ 2147483646 w 87"/>
                <a:gd name="T65" fmla="*/ 2147483646 h 59"/>
                <a:gd name="T66" fmla="*/ 2147483646 w 87"/>
                <a:gd name="T67" fmla="*/ 2147483646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59"/>
                <a:gd name="T104" fmla="*/ 87 w 8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a:solidFill>
                <a:schemeClr val="bg1">
                  <a:alpha val="70195"/>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 name="圆角矩形 2"/>
          <p:cNvSpPr/>
          <p:nvPr/>
        </p:nvSpPr>
        <p:spPr>
          <a:xfrm>
            <a:off x="923925" y="1816100"/>
            <a:ext cx="9382125" cy="901700"/>
          </a:xfrm>
          <a:prstGeom prst="roundRect">
            <a:avLst/>
          </a:prstGeom>
          <a:solidFill>
            <a:srgbClr val="858D92">
              <a:alpha val="64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可视化的知识关联图谱</a:t>
            </a:r>
          </a:p>
        </p:txBody>
      </p:sp>
      <p:sp>
        <p:nvSpPr>
          <p:cNvPr id="21" name="圆角矩形 20"/>
          <p:cNvSpPr/>
          <p:nvPr/>
        </p:nvSpPr>
        <p:spPr>
          <a:xfrm>
            <a:off x="923925" y="2968625"/>
            <a:ext cx="9382125" cy="903288"/>
          </a:xfrm>
          <a:prstGeom prst="roundRect">
            <a:avLst/>
          </a:prstGeom>
          <a:solidFill>
            <a:srgbClr val="858D92">
              <a:alpha val="63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洞察全局的学术趋势分析</a:t>
            </a:r>
          </a:p>
        </p:txBody>
      </p:sp>
      <p:sp>
        <p:nvSpPr>
          <p:cNvPr id="22" name="圆角矩形 21"/>
          <p:cNvSpPr/>
          <p:nvPr/>
        </p:nvSpPr>
        <p:spPr>
          <a:xfrm>
            <a:off x="923925" y="4075113"/>
            <a:ext cx="9382125" cy="903287"/>
          </a:xfrm>
          <a:prstGeom prst="roundRect">
            <a:avLst/>
          </a:prstGeom>
          <a:solidFill>
            <a:srgbClr val="858D92">
              <a:alpha val="66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客观全面的学术产出分析</a:t>
            </a:r>
          </a:p>
        </p:txBody>
      </p:sp>
    </p:spTree>
    <p:extLst>
      <p:ext uri="{BB962C8B-B14F-4D97-AF65-F5344CB8AC3E}">
        <p14:creationId xmlns:p14="http://schemas.microsoft.com/office/powerpoint/2010/main" val="1837650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
                            </p:stCondLst>
                            <p:childTnLst>
                              <p:par>
                                <p:cTn id="25" presetID="6" presetClass="emph" presetSubtype="0" fill="hold" grpId="1" nodeType="afterEffect">
                                  <p:stCondLst>
                                    <p:cond delay="0"/>
                                  </p:stCondLst>
                                  <p:childTnLst>
                                    <p:animScale>
                                      <p:cBhvr>
                                        <p:cTn id="26"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002" y="1866295"/>
            <a:ext cx="8994186" cy="3761873"/>
          </a:xfrm>
          <a:prstGeom prst="rect">
            <a:avLst/>
          </a:prstGeom>
        </p:spPr>
      </p:pic>
      <p:sp>
        <p:nvSpPr>
          <p:cNvPr id="89090" name="TextBox 6"/>
          <p:cNvSpPr>
            <a:spLocks noChangeArrowheads="1"/>
          </p:cNvSpPr>
          <p:nvPr/>
        </p:nvSpPr>
        <p:spPr bwMode="auto">
          <a:xfrm>
            <a:off x="748145" y="174625"/>
            <a:ext cx="10068747" cy="707886"/>
          </a:xfrm>
          <a:prstGeom prst="rect">
            <a:avLst/>
          </a:prstGeom>
          <a:noFill/>
          <a:ln w="9525">
            <a:solidFill>
              <a:schemeClr val="bg1">
                <a:alpha val="36078"/>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b="1" dirty="0" smtClean="0">
                <a:solidFill>
                  <a:srgbClr val="FF0000"/>
                </a:solidFill>
                <a:latin typeface="华文楷体" panose="02010600040101010101" pitchFamily="2" charset="-122"/>
                <a:ea typeface="华文楷体" panose="02010600040101010101" pitchFamily="2" charset="-122"/>
              </a:rPr>
              <a:t>山东省科学院情报研究所   学术产出情况</a:t>
            </a:r>
            <a:endParaRPr lang="zh-CN" altLang="en-US" sz="4000" b="1" dirty="0">
              <a:solidFill>
                <a:srgbClr val="FF0000"/>
              </a:solidFill>
              <a:latin typeface="华文楷体" panose="02010600040101010101" pitchFamily="2" charset="-122"/>
              <a:ea typeface="华文楷体" panose="02010600040101010101" pitchFamily="2" charset="-122"/>
              <a:sym typeface="Calibri" panose="020F0502020204030204" pitchFamily="34" charset="0"/>
            </a:endParaRPr>
          </a:p>
        </p:txBody>
      </p:sp>
      <p:sp>
        <p:nvSpPr>
          <p:cNvPr id="5" name="矩形 13"/>
          <p:cNvSpPr>
            <a:spLocks noChangeArrowheads="1"/>
          </p:cNvSpPr>
          <p:nvPr/>
        </p:nvSpPr>
        <p:spPr bwMode="auto">
          <a:xfrm>
            <a:off x="8376812" y="5284083"/>
            <a:ext cx="1514475" cy="342900"/>
          </a:xfrm>
          <a:prstGeom prst="rect">
            <a:avLst/>
          </a:prstGeom>
          <a:noFill/>
          <a:ln w="38100">
            <a:solidFill>
              <a:srgbClr val="FF0000"/>
            </a:solidFill>
            <a:bevel/>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endParaRPr lang="zh-CN" altLang="en-US" sz="1600">
              <a:solidFill>
                <a:schemeClr val="bg1"/>
              </a:solidFill>
              <a:latin typeface="Arial" charset="0"/>
            </a:endParaRPr>
          </a:p>
        </p:txBody>
      </p:sp>
    </p:spTree>
    <p:extLst>
      <p:ext uri="{BB962C8B-B14F-4D97-AF65-F5344CB8AC3E}">
        <p14:creationId xmlns:p14="http://schemas.microsoft.com/office/powerpoint/2010/main" val="310795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825" y="2130425"/>
            <a:ext cx="3498850" cy="2609850"/>
          </a:xfrm>
          <a:prstGeom prst="rect">
            <a:avLst/>
          </a:prstGeom>
          <a:solidFill>
            <a:srgbClr val="EDEDED"/>
          </a:solidFill>
          <a:ln>
            <a:noFill/>
          </a:ln>
          <a:extLst>
            <a:ext uri="{91240B29-F687-4F45-9708-019B960494DF}">
              <a14:hiddenLine xmlns:a14="http://schemas.microsoft.com/office/drawing/2010/main" w="9525">
                <a:solidFill>
                  <a:srgbClr val="000000"/>
                </a:solidFill>
                <a:bevel/>
                <a:headEnd/>
                <a:tailEnd/>
              </a14:hiddenLine>
            </a:ext>
          </a:extLst>
        </p:spPr>
      </p:pic>
      <p:pic>
        <p:nvPicPr>
          <p:cNvPr id="14"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900" y="2130425"/>
            <a:ext cx="3433763" cy="2609850"/>
          </a:xfrm>
          <a:prstGeom prst="rect">
            <a:avLst/>
          </a:prstGeom>
          <a:solidFill>
            <a:srgbClr val="EDEDED"/>
          </a:solidFill>
          <a:ln>
            <a:noFill/>
          </a:ln>
          <a:extLst>
            <a:ext uri="{91240B29-F687-4F45-9708-019B960494DF}">
              <a14:hiddenLine xmlns:a14="http://schemas.microsoft.com/office/drawing/2010/main" w="9525">
                <a:solidFill>
                  <a:srgbClr val="000000"/>
                </a:solidFill>
                <a:bevel/>
                <a:headEnd/>
                <a:tailEnd/>
              </a14:hiddenLine>
            </a:ext>
          </a:extLst>
        </p:spPr>
      </p:pic>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5775" y="2130425"/>
            <a:ext cx="3429000" cy="2609850"/>
          </a:xfrm>
          <a:prstGeom prst="rect">
            <a:avLst/>
          </a:prstGeom>
          <a:solidFill>
            <a:srgbClr val="EDEDED"/>
          </a:solidFill>
          <a:ln>
            <a:noFill/>
          </a:ln>
          <a:extLst>
            <a:ext uri="{91240B29-F687-4F45-9708-019B960494DF}">
              <a14:hiddenLine xmlns:a14="http://schemas.microsoft.com/office/drawing/2010/main" w="9525">
                <a:solidFill>
                  <a:srgbClr val="000000"/>
                </a:solidFill>
                <a:bevel/>
                <a:headEnd/>
                <a:tailEnd/>
              </a14:hiddenLine>
            </a:ext>
          </a:extLst>
        </p:spPr>
      </p:pic>
      <p:sp>
        <p:nvSpPr>
          <p:cNvPr id="17414" name="矩形 3"/>
          <p:cNvSpPr>
            <a:spLocks noChangeArrowheads="1"/>
          </p:cNvSpPr>
          <p:nvPr/>
        </p:nvSpPr>
        <p:spPr bwMode="auto">
          <a:xfrm>
            <a:off x="773113" y="423863"/>
            <a:ext cx="1416050" cy="831850"/>
          </a:xfrm>
          <a:prstGeom prst="rect">
            <a:avLst/>
          </a:prstGeom>
          <a:noFill/>
          <a:ln w="9525">
            <a:solidFill>
              <a:srgbClr val="FFFFFF">
                <a:alpha val="36078"/>
              </a:srgbClr>
            </a:solidFill>
            <a:bevel/>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r>
              <a:rPr lang="zh-CN" altLang="en-US" sz="4800">
                <a:solidFill>
                  <a:srgbClr val="FFFFFF"/>
                </a:solidFill>
                <a:latin typeface="华文楷体" pitchFamily="2" charset="-122"/>
                <a:ea typeface="华文楷体" pitchFamily="2" charset="-122"/>
                <a:sym typeface="华文楷体" pitchFamily="2" charset="-122"/>
              </a:rPr>
              <a:t>信息</a:t>
            </a:r>
            <a:endParaRPr lang="zh-CN" altLang="en-US" sz="1800">
              <a:latin typeface="Arial" charset="0"/>
            </a:endParaRPr>
          </a:p>
        </p:txBody>
      </p:sp>
      <p:grpSp>
        <p:nvGrpSpPr>
          <p:cNvPr id="17" name="组合 16"/>
          <p:cNvGrpSpPr>
            <a:grpSpLocks/>
          </p:cNvGrpSpPr>
          <p:nvPr/>
        </p:nvGrpSpPr>
        <p:grpSpPr bwMode="auto">
          <a:xfrm>
            <a:off x="1131888" y="5384800"/>
            <a:ext cx="4427537" cy="523875"/>
            <a:chOff x="0" y="0"/>
            <a:chExt cx="4426856" cy="523220"/>
          </a:xfrm>
        </p:grpSpPr>
        <p:sp>
          <p:nvSpPr>
            <p:cNvPr id="17422" name="六边形 4"/>
            <p:cNvSpPr>
              <a:spLocks noChangeArrowheads="1"/>
            </p:cNvSpPr>
            <p:nvPr/>
          </p:nvSpPr>
          <p:spPr bwMode="auto">
            <a:xfrm>
              <a:off x="0" y="80686"/>
              <a:ext cx="348342" cy="300294"/>
            </a:xfrm>
            <a:prstGeom prst="hexagon">
              <a:avLst>
                <a:gd name="adj" fmla="val 24999"/>
                <a:gd name="vf" fmla="val 115470"/>
              </a:avLst>
            </a:prstGeom>
            <a:solidFill>
              <a:srgbClr val="FFFFFF">
                <a:alpha val="36078"/>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endParaRPr lang="zh-CN" altLang="zh-CN" sz="1800">
                <a:solidFill>
                  <a:srgbClr val="FFFFFF"/>
                </a:solidFill>
                <a:latin typeface="宋体" charset="-122"/>
                <a:sym typeface="宋体" charset="-122"/>
              </a:endParaRPr>
            </a:p>
          </p:txBody>
        </p:sp>
        <p:sp>
          <p:nvSpPr>
            <p:cNvPr id="17423" name="文本框 5"/>
            <p:cNvSpPr>
              <a:spLocks noChangeArrowheads="1"/>
            </p:cNvSpPr>
            <p:nvPr/>
          </p:nvSpPr>
          <p:spPr bwMode="auto">
            <a:xfrm>
              <a:off x="348342" y="0"/>
              <a:ext cx="4078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zh-CN" altLang="en-US" b="1">
                  <a:solidFill>
                    <a:schemeClr val="bg1"/>
                  </a:solidFill>
                  <a:latin typeface="华文新魏" pitchFamily="2" charset="-122"/>
                  <a:ea typeface="华文新魏" pitchFamily="2" charset="-122"/>
                  <a:sym typeface="华文新魏" pitchFamily="2" charset="-122"/>
                </a:rPr>
                <a:t>信息垃圾</a:t>
              </a:r>
              <a:endParaRPr lang="zh-CN" altLang="en-US" sz="1800">
                <a:latin typeface="Arial" charset="0"/>
              </a:endParaRPr>
            </a:p>
          </p:txBody>
        </p:sp>
      </p:grpSp>
      <p:grpSp>
        <p:nvGrpSpPr>
          <p:cNvPr id="20" name="组合 17"/>
          <p:cNvGrpSpPr>
            <a:grpSpLocks/>
          </p:cNvGrpSpPr>
          <p:nvPr/>
        </p:nvGrpSpPr>
        <p:grpSpPr bwMode="auto">
          <a:xfrm>
            <a:off x="4978400" y="5267325"/>
            <a:ext cx="4425950" cy="523875"/>
            <a:chOff x="0" y="0"/>
            <a:chExt cx="4426856" cy="523220"/>
          </a:xfrm>
        </p:grpSpPr>
        <p:sp>
          <p:nvSpPr>
            <p:cNvPr id="17420" name="六边形 18"/>
            <p:cNvSpPr>
              <a:spLocks noChangeArrowheads="1"/>
            </p:cNvSpPr>
            <p:nvPr/>
          </p:nvSpPr>
          <p:spPr bwMode="auto">
            <a:xfrm>
              <a:off x="0" y="80686"/>
              <a:ext cx="348342" cy="300294"/>
            </a:xfrm>
            <a:prstGeom prst="hexagon">
              <a:avLst>
                <a:gd name="adj" fmla="val 24999"/>
                <a:gd name="vf" fmla="val 115470"/>
              </a:avLst>
            </a:prstGeom>
            <a:solidFill>
              <a:srgbClr val="FFFFFF">
                <a:alpha val="36078"/>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endParaRPr lang="zh-CN" altLang="zh-CN" sz="1800">
                <a:solidFill>
                  <a:srgbClr val="FFFFFF"/>
                </a:solidFill>
                <a:latin typeface="宋体" charset="-122"/>
                <a:sym typeface="宋体" charset="-122"/>
              </a:endParaRPr>
            </a:p>
          </p:txBody>
        </p:sp>
        <p:sp>
          <p:nvSpPr>
            <p:cNvPr id="17421" name="文本框 19"/>
            <p:cNvSpPr>
              <a:spLocks noChangeArrowheads="1"/>
            </p:cNvSpPr>
            <p:nvPr/>
          </p:nvSpPr>
          <p:spPr bwMode="auto">
            <a:xfrm>
              <a:off x="348342" y="0"/>
              <a:ext cx="4078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zh-CN" altLang="en-US" b="1">
                  <a:solidFill>
                    <a:schemeClr val="bg1"/>
                  </a:solidFill>
                  <a:latin typeface="华文新魏" pitchFamily="2" charset="-122"/>
                  <a:ea typeface="华文新魏" pitchFamily="2" charset="-122"/>
                  <a:sym typeface="华文新魏" pitchFamily="2" charset="-122"/>
                </a:rPr>
                <a:t>信息碎片</a:t>
              </a:r>
              <a:endParaRPr lang="zh-CN" altLang="en-US" sz="1800">
                <a:latin typeface="Arial" charset="0"/>
              </a:endParaRPr>
            </a:p>
          </p:txBody>
        </p:sp>
      </p:grpSp>
      <p:grpSp>
        <p:nvGrpSpPr>
          <p:cNvPr id="23" name="组合 20"/>
          <p:cNvGrpSpPr>
            <a:grpSpLocks/>
          </p:cNvGrpSpPr>
          <p:nvPr/>
        </p:nvGrpSpPr>
        <p:grpSpPr bwMode="auto">
          <a:xfrm>
            <a:off x="8823325" y="5267325"/>
            <a:ext cx="4425950" cy="523875"/>
            <a:chOff x="0" y="0"/>
            <a:chExt cx="4426856" cy="523220"/>
          </a:xfrm>
        </p:grpSpPr>
        <p:sp>
          <p:nvSpPr>
            <p:cNvPr id="17418" name="六边形 21"/>
            <p:cNvSpPr>
              <a:spLocks noChangeArrowheads="1"/>
            </p:cNvSpPr>
            <p:nvPr/>
          </p:nvSpPr>
          <p:spPr bwMode="auto">
            <a:xfrm>
              <a:off x="0" y="80686"/>
              <a:ext cx="348342" cy="300294"/>
            </a:xfrm>
            <a:prstGeom prst="hexagon">
              <a:avLst>
                <a:gd name="adj" fmla="val 24999"/>
                <a:gd name="vf" fmla="val 115470"/>
              </a:avLst>
            </a:prstGeom>
            <a:solidFill>
              <a:srgbClr val="FFFFFF">
                <a:alpha val="36078"/>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endParaRPr lang="zh-CN" altLang="zh-CN" sz="1800">
                <a:solidFill>
                  <a:srgbClr val="FFFFFF"/>
                </a:solidFill>
                <a:latin typeface="宋体" charset="-122"/>
                <a:sym typeface="宋体" charset="-122"/>
              </a:endParaRPr>
            </a:p>
          </p:txBody>
        </p:sp>
        <p:sp>
          <p:nvSpPr>
            <p:cNvPr id="17419" name="文本框 22"/>
            <p:cNvSpPr>
              <a:spLocks noChangeArrowheads="1"/>
            </p:cNvSpPr>
            <p:nvPr/>
          </p:nvSpPr>
          <p:spPr bwMode="auto">
            <a:xfrm>
              <a:off x="348342" y="0"/>
              <a:ext cx="4078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zh-CN" altLang="en-US" b="1">
                  <a:solidFill>
                    <a:schemeClr val="bg1"/>
                  </a:solidFill>
                  <a:latin typeface="华文新魏" pitchFamily="2" charset="-122"/>
                  <a:ea typeface="华文新魏" pitchFamily="2" charset="-122"/>
                  <a:sym typeface="华文新魏" pitchFamily="2" charset="-122"/>
                </a:rPr>
                <a:t>信息冗余</a:t>
              </a:r>
              <a:endParaRPr lang="zh-CN" altLang="en-US" sz="1800">
                <a:latin typeface="Arial" charset="0"/>
              </a:endParaRPr>
            </a:p>
          </p:txBody>
        </p:sp>
      </p:grpSp>
    </p:spTree>
    <p:extLst>
      <p:ext uri="{BB962C8B-B14F-4D97-AF65-F5344CB8AC3E}">
        <p14:creationId xmlns:p14="http://schemas.microsoft.com/office/powerpoint/2010/main" val="1810841182"/>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842" y="1071792"/>
            <a:ext cx="9663963" cy="5455777"/>
          </a:xfrm>
          <a:prstGeom prst="rect">
            <a:avLst/>
          </a:prstGeom>
        </p:spPr>
      </p:pic>
      <p:sp>
        <p:nvSpPr>
          <p:cNvPr id="91139" name="TextBox 6"/>
          <p:cNvSpPr>
            <a:spLocks noChangeArrowheads="1"/>
          </p:cNvSpPr>
          <p:nvPr/>
        </p:nvSpPr>
        <p:spPr bwMode="auto">
          <a:xfrm>
            <a:off x="1049483" y="106363"/>
            <a:ext cx="10193482" cy="707886"/>
          </a:xfrm>
          <a:prstGeom prst="rect">
            <a:avLst/>
          </a:prstGeom>
          <a:noFill/>
          <a:ln w="9525">
            <a:solidFill>
              <a:schemeClr val="bg1">
                <a:alpha val="36078"/>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b="1" dirty="0" smtClean="0">
                <a:solidFill>
                  <a:srgbClr val="FF0000"/>
                </a:solidFill>
                <a:latin typeface="华文楷体" panose="02010600040101010101" pitchFamily="2" charset="-122"/>
                <a:ea typeface="华文楷体" panose="02010600040101010101" pitchFamily="2" charset="-122"/>
              </a:rPr>
              <a:t>  姜树明教授的</a:t>
            </a:r>
            <a:r>
              <a:rPr lang="zh-CN" altLang="en-US" sz="4000" b="1" dirty="0">
                <a:solidFill>
                  <a:srgbClr val="FF0000"/>
                </a:solidFill>
                <a:latin typeface="华文楷体" panose="02010600040101010101" pitchFamily="2" charset="-122"/>
                <a:ea typeface="华文楷体" panose="02010600040101010101" pitchFamily="2" charset="-122"/>
                <a:sym typeface="微软雅黑" panose="020B0503020204020204" pitchFamily="34" charset="-122"/>
              </a:rPr>
              <a:t>学术成就与影响力</a:t>
            </a:r>
            <a:endParaRPr lang="zh-CN" altLang="en-US" sz="4000" b="1" dirty="0">
              <a:solidFill>
                <a:srgbClr val="FF0000"/>
              </a:solidFill>
              <a:latin typeface="华文楷体" panose="02010600040101010101" pitchFamily="2" charset="-122"/>
              <a:ea typeface="华文楷体" panose="02010600040101010101" pitchFamily="2" charset="-122"/>
              <a:sym typeface="Calibri" panose="020F0502020204030204" pitchFamily="34" charset="0"/>
            </a:endParaRPr>
          </a:p>
        </p:txBody>
      </p:sp>
      <p:sp>
        <p:nvSpPr>
          <p:cNvPr id="2" name="圆角矩形标注 1"/>
          <p:cNvSpPr/>
          <p:nvPr/>
        </p:nvSpPr>
        <p:spPr>
          <a:xfrm>
            <a:off x="3928757" y="1983318"/>
            <a:ext cx="1912938" cy="522287"/>
          </a:xfrm>
          <a:prstGeom prst="wedgeRoundRectCallout">
            <a:avLst>
              <a:gd name="adj1" fmla="val 45262"/>
              <a:gd name="adj2" fmla="val -1363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latin typeface="幼圆" panose="02010509060101010101" pitchFamily="49" charset="-122"/>
                <a:ea typeface="幼圆" panose="02010509060101010101" pitchFamily="49" charset="-122"/>
              </a:rPr>
              <a:t>文献数量</a:t>
            </a:r>
            <a:r>
              <a:rPr lang="zh-CN" altLang="en-US" b="1" dirty="0" smtClean="0">
                <a:latin typeface="幼圆" panose="02010509060101010101" pitchFamily="49" charset="-122"/>
                <a:ea typeface="幼圆" panose="02010509060101010101" pitchFamily="49" charset="-122"/>
              </a:rPr>
              <a:t>：</a:t>
            </a:r>
            <a:r>
              <a:rPr lang="en-US" altLang="zh-CN" b="1" dirty="0" smtClean="0">
                <a:latin typeface="幼圆" panose="02010509060101010101" pitchFamily="49" charset="-122"/>
                <a:ea typeface="幼圆" panose="02010509060101010101" pitchFamily="49" charset="-122"/>
              </a:rPr>
              <a:t>39</a:t>
            </a:r>
            <a:endParaRPr lang="zh-CN" altLang="en-US" b="1" dirty="0">
              <a:latin typeface="幼圆" panose="02010509060101010101" pitchFamily="49" charset="-122"/>
              <a:ea typeface="幼圆" panose="02010509060101010101" pitchFamily="49" charset="-122"/>
            </a:endParaRPr>
          </a:p>
        </p:txBody>
      </p:sp>
      <p:sp>
        <p:nvSpPr>
          <p:cNvPr id="9" name="圆角矩形标注 8"/>
          <p:cNvSpPr/>
          <p:nvPr/>
        </p:nvSpPr>
        <p:spPr>
          <a:xfrm>
            <a:off x="7820024" y="1481068"/>
            <a:ext cx="2486025" cy="590550"/>
          </a:xfrm>
          <a:prstGeom prst="wedgeRoundRectCallout">
            <a:avLst>
              <a:gd name="adj1" fmla="val -74360"/>
              <a:gd name="adj2" fmla="val -324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latin typeface="幼圆" panose="02010509060101010101" pitchFamily="49" charset="-122"/>
                <a:ea typeface="幼圆" panose="02010509060101010101" pitchFamily="49" charset="-122"/>
              </a:rPr>
              <a:t>文献总被引用频次</a:t>
            </a:r>
            <a:r>
              <a:rPr lang="zh-CN" altLang="en-US" b="1" dirty="0" smtClean="0">
                <a:latin typeface="幼圆" panose="02010509060101010101" pitchFamily="49" charset="-122"/>
                <a:ea typeface="幼圆" panose="02010509060101010101" pitchFamily="49" charset="-122"/>
              </a:rPr>
              <a:t>：</a:t>
            </a:r>
            <a:r>
              <a:rPr lang="en-US" altLang="zh-CN" b="1" dirty="0" smtClean="0">
                <a:latin typeface="幼圆" panose="02010509060101010101" pitchFamily="49" charset="-122"/>
                <a:ea typeface="幼圆" panose="02010509060101010101" pitchFamily="49" charset="-122"/>
              </a:rPr>
              <a:t>39</a:t>
            </a:r>
            <a:endParaRPr lang="zh-CN" altLang="en-US" b="1" dirty="0">
              <a:latin typeface="幼圆" panose="02010509060101010101" pitchFamily="49" charset="-122"/>
              <a:ea typeface="幼圆" panose="02010509060101010101" pitchFamily="49" charset="-122"/>
            </a:endParaRPr>
          </a:p>
        </p:txBody>
      </p:sp>
      <p:sp>
        <p:nvSpPr>
          <p:cNvPr id="10" name="圆角矩形标注 9"/>
          <p:cNvSpPr/>
          <p:nvPr/>
        </p:nvSpPr>
        <p:spPr>
          <a:xfrm>
            <a:off x="8429013" y="5538474"/>
            <a:ext cx="2434792" cy="689907"/>
          </a:xfrm>
          <a:prstGeom prst="wedgeRoundRectCallout">
            <a:avLst>
              <a:gd name="adj1" fmla="val -66127"/>
              <a:gd name="adj2" fmla="val -785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latin typeface="幼圆" panose="02010509060101010101" pitchFamily="49" charset="-122"/>
                <a:ea typeface="幼圆" panose="02010509060101010101" pitchFamily="49" charset="-122"/>
              </a:rPr>
              <a:t>具体文献被引用</a:t>
            </a:r>
            <a:r>
              <a:rPr lang="zh-CN" altLang="en-US" b="1" dirty="0" smtClean="0">
                <a:latin typeface="幼圆" panose="02010509060101010101" pitchFamily="49" charset="-122"/>
                <a:ea typeface="幼圆" panose="02010509060101010101" pitchFamily="49" charset="-122"/>
              </a:rPr>
              <a:t>情况</a:t>
            </a:r>
            <a:endParaRPr lang="zh-CN" altLang="en-US" b="1" dirty="0">
              <a:latin typeface="幼圆" panose="02010509060101010101" pitchFamily="49" charset="-122"/>
              <a:ea typeface="幼圆" panose="02010509060101010101" pitchFamily="49" charset="-122"/>
            </a:endParaRPr>
          </a:p>
        </p:txBody>
      </p:sp>
      <p:sp>
        <p:nvSpPr>
          <p:cNvPr id="3" name="单圆角矩形 2"/>
          <p:cNvSpPr/>
          <p:nvPr/>
        </p:nvSpPr>
        <p:spPr>
          <a:xfrm>
            <a:off x="3671047" y="1071792"/>
            <a:ext cx="1815353" cy="503290"/>
          </a:xfrm>
          <a:prstGeom prst="round1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圆角矩形标注 10"/>
          <p:cNvSpPr/>
          <p:nvPr/>
        </p:nvSpPr>
        <p:spPr>
          <a:xfrm>
            <a:off x="4885226" y="3826679"/>
            <a:ext cx="2434792" cy="689907"/>
          </a:xfrm>
          <a:prstGeom prst="wedgeRoundRectCallout">
            <a:avLst>
              <a:gd name="adj1" fmla="val 45184"/>
              <a:gd name="adj2" fmla="val -1061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latin typeface="幼圆" panose="02010509060101010101" pitchFamily="49" charset="-122"/>
                <a:ea typeface="幼圆" panose="02010509060101010101" pitchFamily="49" charset="-122"/>
              </a:rPr>
              <a:t>被核心期刊收录情况</a:t>
            </a:r>
            <a:endParaRPr lang="zh-CN" altLang="en-US" b="1" dirty="0">
              <a:latin typeface="幼圆" panose="02010509060101010101" pitchFamily="49" charset="-122"/>
              <a:ea typeface="幼圆" panose="02010509060101010101" pitchFamily="49" charset="-122"/>
            </a:endParaRPr>
          </a:p>
        </p:txBody>
      </p:sp>
      <p:cxnSp>
        <p:nvCxnSpPr>
          <p:cNvPr id="7" name="直接箭头连接符 6"/>
          <p:cNvCxnSpPr/>
          <p:nvPr/>
        </p:nvCxnSpPr>
        <p:spPr>
          <a:xfrm>
            <a:off x="7564582" y="3068129"/>
            <a:ext cx="2081827" cy="2133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976746" y="2171995"/>
            <a:ext cx="1213282" cy="7672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8491" y="3367317"/>
            <a:ext cx="2482903" cy="1301540"/>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706" y="3016315"/>
            <a:ext cx="1935177" cy="1301743"/>
          </a:xfrm>
          <a:prstGeom prst="rect">
            <a:avLst/>
          </a:prstGeom>
          <a:ln>
            <a:noFill/>
          </a:ln>
        </p:spPr>
      </p:pic>
    </p:spTree>
    <p:extLst>
      <p:ext uri="{BB962C8B-B14F-4D97-AF65-F5344CB8AC3E}">
        <p14:creationId xmlns:p14="http://schemas.microsoft.com/office/powerpoint/2010/main" val="532518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par>
                          <p:cTn id="47" fill="hold">
                            <p:stCondLst>
                              <p:cond delay="1000"/>
                            </p:stCondLst>
                            <p:childTnLst>
                              <p:par>
                                <p:cTn id="48" presetID="22" presetClass="entr" presetSubtype="1"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3"/>
          <p:cNvGrpSpPr>
            <a:grpSpLocks/>
          </p:cNvGrpSpPr>
          <p:nvPr/>
        </p:nvGrpSpPr>
        <p:grpSpPr bwMode="auto">
          <a:xfrm>
            <a:off x="1016000" y="187325"/>
            <a:ext cx="9197975" cy="1184275"/>
            <a:chOff x="1889760" y="2619103"/>
            <a:chExt cx="8168640" cy="955030"/>
          </a:xfrm>
        </p:grpSpPr>
        <p:sp>
          <p:nvSpPr>
            <p:cNvPr id="15" name="圆角矩形 14"/>
            <p:cNvSpPr/>
            <p:nvPr/>
          </p:nvSpPr>
          <p:spPr>
            <a:xfrm>
              <a:off x="1889760" y="2619103"/>
              <a:ext cx="8168640" cy="955030"/>
            </a:xfrm>
            <a:prstGeom prst="roundRect">
              <a:avLst>
                <a:gd name="adj" fmla="val 6667"/>
              </a:avLst>
            </a:prstGeom>
            <a:noFill/>
            <a:ln w="57150">
              <a:solidFill>
                <a:srgbClr val="FFFF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3192" name="文本框 16"/>
            <p:cNvSpPr txBox="1">
              <a:spLocks noChangeArrowheads="1"/>
            </p:cNvSpPr>
            <p:nvPr/>
          </p:nvSpPr>
          <p:spPr bwMode="auto">
            <a:xfrm>
              <a:off x="3732582" y="2876292"/>
              <a:ext cx="4232910" cy="5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b="1">
                  <a:solidFill>
                    <a:srgbClr val="FF0000"/>
                  </a:solidFill>
                  <a:latin typeface="微软雅黑" panose="020B0503020204020204" pitchFamily="34" charset="-122"/>
                  <a:ea typeface="微软雅黑" panose="020B0503020204020204" pitchFamily="34" charset="-122"/>
                  <a:sym typeface="Calibri" panose="020F0502020204030204" pitchFamily="34" charset="0"/>
                </a:rPr>
                <a:t>分析、挖掘功能</a:t>
              </a:r>
              <a:endParaRPr lang="en-US" altLang="zh-CN" sz="4000" b="1">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3193" name="Freeform 27"/>
            <p:cNvSpPr>
              <a:spLocks noEditPoints="1"/>
            </p:cNvSpPr>
            <p:nvPr/>
          </p:nvSpPr>
          <p:spPr bwMode="auto">
            <a:xfrm>
              <a:off x="2630808" y="2917649"/>
              <a:ext cx="485770" cy="357937"/>
            </a:xfrm>
            <a:custGeom>
              <a:avLst/>
              <a:gdLst>
                <a:gd name="T0" fmla="*/ 2147483646 w 87"/>
                <a:gd name="T1" fmla="*/ 2147483646 h 59"/>
                <a:gd name="T2" fmla="*/ 2147483646 w 87"/>
                <a:gd name="T3" fmla="*/ 2147483646 h 59"/>
                <a:gd name="T4" fmla="*/ 2147483646 w 87"/>
                <a:gd name="T5" fmla="*/ 2147483646 h 59"/>
                <a:gd name="T6" fmla="*/ 2147483646 w 87"/>
                <a:gd name="T7" fmla="*/ 2147483646 h 59"/>
                <a:gd name="T8" fmla="*/ 0 w 87"/>
                <a:gd name="T9" fmla="*/ 2147483646 h 59"/>
                <a:gd name="T10" fmla="*/ 0 w 87"/>
                <a:gd name="T11" fmla="*/ 2147483646 h 59"/>
                <a:gd name="T12" fmla="*/ 2147483646 w 87"/>
                <a:gd name="T13" fmla="*/ 2147483646 h 59"/>
                <a:gd name="T14" fmla="*/ 2147483646 w 87"/>
                <a:gd name="T15" fmla="*/ 2147483646 h 59"/>
                <a:gd name="T16" fmla="*/ 2147483646 w 87"/>
                <a:gd name="T17" fmla="*/ 2147483646 h 59"/>
                <a:gd name="T18" fmla="*/ 2147483646 w 87"/>
                <a:gd name="T19" fmla="*/ 2147483646 h 59"/>
                <a:gd name="T20" fmla="*/ 2147483646 w 87"/>
                <a:gd name="T21" fmla="*/ 2147483646 h 59"/>
                <a:gd name="T22" fmla="*/ 2147483646 w 87"/>
                <a:gd name="T23" fmla="*/ 0 h 59"/>
                <a:gd name="T24" fmla="*/ 2147483646 w 87"/>
                <a:gd name="T25" fmla="*/ 0 h 59"/>
                <a:gd name="T26" fmla="*/ 2147483646 w 87"/>
                <a:gd name="T27" fmla="*/ 2147483646 h 59"/>
                <a:gd name="T28" fmla="*/ 2147483646 w 87"/>
                <a:gd name="T29" fmla="*/ 2147483646 h 59"/>
                <a:gd name="T30" fmla="*/ 2147483646 w 87"/>
                <a:gd name="T31" fmla="*/ 2147483646 h 59"/>
                <a:gd name="T32" fmla="*/ 2147483646 w 87"/>
                <a:gd name="T33" fmla="*/ 2147483646 h 59"/>
                <a:gd name="T34" fmla="*/ 2147483646 w 87"/>
                <a:gd name="T35" fmla="*/ 2147483646 h 59"/>
                <a:gd name="T36" fmla="*/ 2147483646 w 87"/>
                <a:gd name="T37" fmla="*/ 2147483646 h 59"/>
                <a:gd name="T38" fmla="*/ 2147483646 w 87"/>
                <a:gd name="T39" fmla="*/ 2147483646 h 59"/>
                <a:gd name="T40" fmla="*/ 2147483646 w 87"/>
                <a:gd name="T41" fmla="*/ 2147483646 h 59"/>
                <a:gd name="T42" fmla="*/ 2147483646 w 87"/>
                <a:gd name="T43" fmla="*/ 2147483646 h 59"/>
                <a:gd name="T44" fmla="*/ 2147483646 w 87"/>
                <a:gd name="T45" fmla="*/ 2147483646 h 59"/>
                <a:gd name="T46" fmla="*/ 2147483646 w 87"/>
                <a:gd name="T47" fmla="*/ 2147483646 h 59"/>
                <a:gd name="T48" fmla="*/ 2147483646 w 87"/>
                <a:gd name="T49" fmla="*/ 2147483646 h 59"/>
                <a:gd name="T50" fmla="*/ 2147483646 w 87"/>
                <a:gd name="T51" fmla="*/ 2147483646 h 59"/>
                <a:gd name="T52" fmla="*/ 2147483646 w 87"/>
                <a:gd name="T53" fmla="*/ 2147483646 h 59"/>
                <a:gd name="T54" fmla="*/ 2147483646 w 87"/>
                <a:gd name="T55" fmla="*/ 2147483646 h 59"/>
                <a:gd name="T56" fmla="*/ 2147483646 w 87"/>
                <a:gd name="T57" fmla="*/ 2147483646 h 59"/>
                <a:gd name="T58" fmla="*/ 2147483646 w 87"/>
                <a:gd name="T59" fmla="*/ 2147483646 h 59"/>
                <a:gd name="T60" fmla="*/ 2147483646 w 87"/>
                <a:gd name="T61" fmla="*/ 2147483646 h 59"/>
                <a:gd name="T62" fmla="*/ 2147483646 w 87"/>
                <a:gd name="T63" fmla="*/ 2147483646 h 59"/>
                <a:gd name="T64" fmla="*/ 2147483646 w 87"/>
                <a:gd name="T65" fmla="*/ 2147483646 h 59"/>
                <a:gd name="T66" fmla="*/ 2147483646 w 87"/>
                <a:gd name="T67" fmla="*/ 2147483646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59"/>
                <a:gd name="T104" fmla="*/ 87 w 8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a:solidFill>
                <a:schemeClr val="bg1">
                  <a:alpha val="70195"/>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 name="圆角矩形 2"/>
          <p:cNvSpPr/>
          <p:nvPr/>
        </p:nvSpPr>
        <p:spPr>
          <a:xfrm>
            <a:off x="923925" y="1816100"/>
            <a:ext cx="9382125" cy="901700"/>
          </a:xfrm>
          <a:prstGeom prst="roundRect">
            <a:avLst/>
          </a:prstGeom>
          <a:solidFill>
            <a:srgbClr val="858D92">
              <a:alpha val="63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可视化的知识关联图谱</a:t>
            </a:r>
          </a:p>
        </p:txBody>
      </p:sp>
      <p:sp>
        <p:nvSpPr>
          <p:cNvPr id="21" name="圆角矩形 20"/>
          <p:cNvSpPr/>
          <p:nvPr/>
        </p:nvSpPr>
        <p:spPr>
          <a:xfrm>
            <a:off x="923925" y="2968625"/>
            <a:ext cx="9382125" cy="903288"/>
          </a:xfrm>
          <a:prstGeom prst="roundRect">
            <a:avLst/>
          </a:prstGeom>
          <a:solidFill>
            <a:srgbClr val="858D92">
              <a:alpha val="63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洞察全局的学术趋势分析</a:t>
            </a:r>
          </a:p>
        </p:txBody>
      </p:sp>
      <p:sp>
        <p:nvSpPr>
          <p:cNvPr id="22" name="圆角矩形 21"/>
          <p:cNvSpPr/>
          <p:nvPr/>
        </p:nvSpPr>
        <p:spPr>
          <a:xfrm>
            <a:off x="923925" y="4075113"/>
            <a:ext cx="9382125" cy="903287"/>
          </a:xfrm>
          <a:prstGeom prst="roundRect">
            <a:avLst/>
          </a:prstGeom>
          <a:solidFill>
            <a:srgbClr val="858D92">
              <a:alpha val="63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客观全面的学术产出分析</a:t>
            </a:r>
          </a:p>
        </p:txBody>
      </p:sp>
      <p:sp>
        <p:nvSpPr>
          <p:cNvPr id="23" name="圆角矩形 22"/>
          <p:cNvSpPr/>
          <p:nvPr/>
        </p:nvSpPr>
        <p:spPr>
          <a:xfrm>
            <a:off x="923925" y="5181600"/>
            <a:ext cx="9382125" cy="903288"/>
          </a:xfrm>
          <a:prstGeom prst="roundRect">
            <a:avLst/>
          </a:prstGeom>
          <a:solidFill>
            <a:srgbClr val="858D92">
              <a:alpha val="67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800" b="1" dirty="0">
                <a:solidFill>
                  <a:schemeClr val="bg1"/>
                </a:solidFill>
                <a:latin typeface="幼圆" panose="02010509060101010101" pitchFamily="49" charset="-122"/>
                <a:ea typeface="幼圆" panose="02010509060101010101" pitchFamily="49" charset="-122"/>
              </a:rPr>
              <a:t>完善的引证分析 </a:t>
            </a:r>
            <a:r>
              <a:rPr lang="en-US" altLang="zh-CN" sz="2800" b="1" dirty="0">
                <a:solidFill>
                  <a:schemeClr val="bg1"/>
                </a:solidFill>
                <a:latin typeface="幼圆" panose="02010509060101010101" pitchFamily="49" charset="-122"/>
                <a:ea typeface="幼圆" panose="02010509060101010101" pitchFamily="49" charset="-122"/>
              </a:rPr>
              <a:t>—— </a:t>
            </a:r>
            <a:r>
              <a:rPr lang="zh-CN" altLang="en-US" sz="2800" b="1" dirty="0">
                <a:solidFill>
                  <a:schemeClr val="bg1"/>
                </a:solidFill>
                <a:latin typeface="幼圆" panose="02010509060101010101" pitchFamily="49" charset="-122"/>
                <a:ea typeface="幼圆" panose="02010509060101010101" pitchFamily="49" charset="-122"/>
              </a:rPr>
              <a:t>唯一拥有中文图书引证</a:t>
            </a:r>
          </a:p>
        </p:txBody>
      </p:sp>
    </p:spTree>
    <p:extLst>
      <p:ext uri="{BB962C8B-B14F-4D97-AF65-F5344CB8AC3E}">
        <p14:creationId xmlns:p14="http://schemas.microsoft.com/office/powerpoint/2010/main" val="1562340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mph" presetSubtype="0" fill="hold" grpId="1" nodeType="clickEffect">
                                  <p:stCondLst>
                                    <p:cond delay="0"/>
                                  </p:stCondLst>
                                  <p:childTnLst>
                                    <p:animScale>
                                      <p:cBhvr>
                                        <p:cTn id="31"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8299939" y="5799138"/>
            <a:ext cx="2438400" cy="906462"/>
          </a:xfrm>
          <a:prstGeom prst="rect">
            <a:avLst/>
          </a:prstGeom>
          <a:solidFill>
            <a:schemeClr val="tx1"/>
          </a:solidFill>
          <a:ln w="25400">
            <a:solidFill>
              <a:schemeClr val="tx1"/>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ea typeface="宋体" panose="02010600030101010101" pitchFamily="2" charset="-122"/>
            </a:endParaRPr>
          </a:p>
        </p:txBody>
      </p:sp>
      <p:pic>
        <p:nvPicPr>
          <p:cNvPr id="3"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814" y="0"/>
            <a:ext cx="9236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539" y="215900"/>
            <a:ext cx="66579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7"/>
          <p:cNvSpPr>
            <a:spLocks noChangeArrowheads="1"/>
          </p:cNvSpPr>
          <p:nvPr/>
        </p:nvSpPr>
        <p:spPr bwMode="auto">
          <a:xfrm>
            <a:off x="2737339" y="2590800"/>
            <a:ext cx="2590800" cy="228600"/>
          </a:xfrm>
          <a:prstGeom prst="rect">
            <a:avLst/>
          </a:prstGeom>
          <a:solidFill>
            <a:schemeClr val="accent1">
              <a:alpha val="14902"/>
            </a:schemeClr>
          </a:solidFill>
          <a:ln w="25400">
            <a:solidFill>
              <a:srgbClr val="FF0000"/>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ea typeface="宋体" panose="02010600030101010101" pitchFamily="2" charset="-122"/>
            </a:endParaRPr>
          </a:p>
        </p:txBody>
      </p:sp>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9939" y="0"/>
            <a:ext cx="2495550" cy="444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0539" y="3567113"/>
            <a:ext cx="6342063" cy="285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矩形 7"/>
          <p:cNvSpPr/>
          <p:nvPr/>
        </p:nvSpPr>
        <p:spPr>
          <a:xfrm>
            <a:off x="557378" y="719941"/>
            <a:ext cx="646331" cy="3416320"/>
          </a:xfrm>
          <a:prstGeom prst="rect">
            <a:avLst/>
          </a:prstGeom>
          <a:ln>
            <a:solidFill>
              <a:schemeClr val="bg1">
                <a:alpha val="36000"/>
              </a:schemeClr>
            </a:solidFill>
          </a:ln>
        </p:spPr>
        <p:txBody>
          <a:bodyPr wrap="none">
            <a:spAutoFit/>
          </a:bodyPr>
          <a:lstStyle/>
          <a:p>
            <a:pPr algn="ctr"/>
            <a:r>
              <a:rPr lang="zh-CN" altLang="en-US" sz="3600" dirty="0" smtClean="0">
                <a:solidFill>
                  <a:srgbClr val="FFFFFF"/>
                </a:solidFill>
                <a:latin typeface="华文楷体" panose="02010600040101010101" pitchFamily="2" charset="-122"/>
                <a:ea typeface="华文楷体" panose="02010600040101010101" pitchFamily="2" charset="-122"/>
              </a:rPr>
              <a:t>图</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书</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参</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考</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引</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证</a:t>
            </a:r>
            <a:endParaRPr lang="en-US" altLang="zh-CN" sz="3600" dirty="0" smtClean="0">
              <a:solidFill>
                <a:srgbClr val="FFFFFF"/>
              </a:solidFill>
              <a:latin typeface="华文楷体" panose="02010600040101010101" pitchFamily="2" charset="-122"/>
              <a:ea typeface="华文楷体" panose="02010600040101010101" pitchFamily="2" charset="-122"/>
            </a:endParaRPr>
          </a:p>
        </p:txBody>
      </p:sp>
      <p:sp>
        <p:nvSpPr>
          <p:cNvPr id="9" name="矩形 8"/>
          <p:cNvSpPr>
            <a:spLocks noChangeArrowheads="1"/>
          </p:cNvSpPr>
          <p:nvPr/>
        </p:nvSpPr>
        <p:spPr bwMode="auto">
          <a:xfrm>
            <a:off x="1729277" y="3861594"/>
            <a:ext cx="6296025" cy="2906712"/>
          </a:xfrm>
          <a:prstGeom prst="rect">
            <a:avLst/>
          </a:prstGeom>
          <a:solidFill>
            <a:srgbClr val="FFFF00">
              <a:alpha val="30196"/>
            </a:srgbClr>
          </a:solidFill>
          <a:ln w="38100">
            <a:solidFill>
              <a:srgbClr val="FF0000"/>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1635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814" y="0"/>
            <a:ext cx="9236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282" y="1836738"/>
            <a:ext cx="749458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3" name="矩形 4"/>
          <p:cNvSpPr>
            <a:spLocks noChangeArrowheads="1"/>
          </p:cNvSpPr>
          <p:nvPr/>
        </p:nvSpPr>
        <p:spPr bwMode="auto">
          <a:xfrm>
            <a:off x="7604369" y="2922588"/>
            <a:ext cx="2095500" cy="955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latin typeface="Arial" panose="020B0604020202020204" pitchFamily="34" charset="0"/>
              <a:cs typeface="Arial" panose="020B0604020202020204" pitchFamily="34" charset="0"/>
              <a:sym typeface="Calibri" panose="020F05020202040A0204" pitchFamily="34" charset="0"/>
            </a:endParaRPr>
          </a:p>
        </p:txBody>
      </p:sp>
      <p:sp>
        <p:nvSpPr>
          <p:cNvPr id="4" name="矩形 5"/>
          <p:cNvSpPr>
            <a:spLocks noChangeArrowheads="1"/>
          </p:cNvSpPr>
          <p:nvPr/>
        </p:nvSpPr>
        <p:spPr bwMode="auto">
          <a:xfrm>
            <a:off x="2067169" y="2922588"/>
            <a:ext cx="2184400" cy="955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latin typeface="Arial" panose="020B0604020202020204" pitchFamily="34" charset="0"/>
              <a:cs typeface="Arial" panose="020B0604020202020204" pitchFamily="34" charset="0"/>
              <a:sym typeface="Calibri" panose="020F05020202040A0204" pitchFamily="34" charset="0"/>
            </a:endParaRPr>
          </a:p>
        </p:txBody>
      </p:sp>
      <p:grpSp>
        <p:nvGrpSpPr>
          <p:cNvPr id="5" name="Group 8"/>
          <p:cNvGrpSpPr>
            <a:grpSpLocks/>
          </p:cNvGrpSpPr>
          <p:nvPr/>
        </p:nvGrpSpPr>
        <p:grpSpPr bwMode="auto">
          <a:xfrm>
            <a:off x="1973980" y="1787525"/>
            <a:ext cx="6189191" cy="1714192"/>
            <a:chOff x="-243171" y="-92014"/>
            <a:chExt cx="5528081" cy="1509561"/>
          </a:xfrm>
          <a:solidFill>
            <a:schemeClr val="bg1"/>
          </a:solidFill>
        </p:grpSpPr>
        <p:sp>
          <p:nvSpPr>
            <p:cNvPr id="6" name="矩形 2"/>
            <p:cNvSpPr>
              <a:spLocks noChangeArrowheads="1"/>
            </p:cNvSpPr>
            <p:nvPr/>
          </p:nvSpPr>
          <p:spPr bwMode="auto">
            <a:xfrm>
              <a:off x="1781915" y="-777"/>
              <a:ext cx="3502995" cy="803105"/>
            </a:xfrm>
            <a:prstGeom prst="rect">
              <a:avLst/>
            </a:prstGeom>
            <a:grpFill/>
            <a:ln w="9525">
              <a:noFill/>
              <a:bevel/>
              <a:headEnd/>
              <a:tailEnd/>
            </a:ln>
          </p:spPr>
          <p:txBody>
            <a:bodyPr/>
            <a:lstStyle/>
            <a:p>
              <a:pPr algn="ctr" eaLnBrk="1" hangingPunct="1">
                <a:buFont typeface="Arial" charset="0"/>
                <a:buNone/>
                <a:defRPr/>
              </a:pPr>
              <a:endParaRPr lang="zh-CN" altLang="zh-CN">
                <a:ea typeface="+mn-ea"/>
                <a:cs typeface="Arial" panose="020B0604020202020204" pitchFamily="34" charset="0"/>
                <a:sym typeface="Calibri" pitchFamily="34" charset="0"/>
              </a:endParaRPr>
            </a:p>
          </p:txBody>
        </p:sp>
        <p:grpSp>
          <p:nvGrpSpPr>
            <p:cNvPr id="7" name="Group 10"/>
            <p:cNvGrpSpPr>
              <a:grpSpLocks/>
            </p:cNvGrpSpPr>
            <p:nvPr/>
          </p:nvGrpSpPr>
          <p:grpSpPr bwMode="auto">
            <a:xfrm>
              <a:off x="-243171" y="-92014"/>
              <a:ext cx="2025084" cy="1509561"/>
              <a:chOff x="-243171" y="-92014"/>
              <a:chExt cx="2025084" cy="1509561"/>
            </a:xfrm>
            <a:grpFill/>
          </p:grpSpPr>
          <p:sp>
            <p:nvSpPr>
              <p:cNvPr id="8" name="矩形 6"/>
              <p:cNvSpPr>
                <a:spLocks noChangeArrowheads="1"/>
              </p:cNvSpPr>
              <p:nvPr/>
            </p:nvSpPr>
            <p:spPr bwMode="auto">
              <a:xfrm>
                <a:off x="-243171" y="-92014"/>
                <a:ext cx="2025084" cy="1014979"/>
              </a:xfrm>
              <a:prstGeom prst="rect">
                <a:avLst/>
              </a:prstGeom>
              <a:grpFill/>
              <a:ln w="9525">
                <a:noFill/>
                <a:bevel/>
                <a:headEnd/>
                <a:tailEnd/>
              </a:ln>
            </p:spPr>
            <p:txBody>
              <a:bodyPr/>
              <a:lstStyle/>
              <a:p>
                <a:pPr algn="ctr" eaLnBrk="1" hangingPunct="1">
                  <a:buFont typeface="Arial" charset="0"/>
                  <a:buNone/>
                  <a:defRPr/>
                </a:pPr>
                <a:r>
                  <a:rPr lang="en-US" altLang="zh-CN">
                    <a:ea typeface="+mn-ea"/>
                    <a:cs typeface="Arial" panose="020B0604020202020204" pitchFamily="34" charset="0"/>
                    <a:sym typeface="Calibri" pitchFamily="34" charset="0"/>
                  </a:rPr>
                  <a:t> </a:t>
                </a:r>
                <a:endParaRPr lang="zh-CN" altLang="en-US">
                  <a:ea typeface="+mn-ea"/>
                  <a:cs typeface="Arial" panose="020B0604020202020204" pitchFamily="34" charset="0"/>
                  <a:sym typeface="Calibri" pitchFamily="34" charset="0"/>
                </a:endParaRPr>
              </a:p>
            </p:txBody>
          </p:sp>
          <p:sp>
            <p:nvSpPr>
              <p:cNvPr id="9" name="矩形 18"/>
              <p:cNvSpPr>
                <a:spLocks noChangeArrowheads="1"/>
              </p:cNvSpPr>
              <p:nvPr/>
            </p:nvSpPr>
            <p:spPr bwMode="auto">
              <a:xfrm>
                <a:off x="-80533" y="652803"/>
                <a:ext cx="200385" cy="764744"/>
              </a:xfrm>
              <a:prstGeom prst="rect">
                <a:avLst/>
              </a:prstGeom>
              <a:grpFill/>
              <a:ln w="9525">
                <a:noFill/>
                <a:bevel/>
                <a:headEnd/>
                <a:tailEnd/>
              </a:ln>
            </p:spPr>
            <p:txBody>
              <a:bodyPr/>
              <a:lstStyle/>
              <a:p>
                <a:pPr algn="ctr" eaLnBrk="1" hangingPunct="1">
                  <a:buFont typeface="Arial" charset="0"/>
                  <a:buNone/>
                  <a:defRPr/>
                </a:pPr>
                <a:endParaRPr lang="zh-CN" altLang="zh-CN">
                  <a:ea typeface="+mn-ea"/>
                  <a:cs typeface="Arial" panose="020B0604020202020204" pitchFamily="34" charset="0"/>
                  <a:sym typeface="Calibri" pitchFamily="34" charset="0"/>
                </a:endParaRPr>
              </a:p>
            </p:txBody>
          </p:sp>
        </p:grpSp>
      </p:grpSp>
      <p:grpSp>
        <p:nvGrpSpPr>
          <p:cNvPr id="10" name="Group 13"/>
          <p:cNvGrpSpPr>
            <a:grpSpLocks/>
          </p:cNvGrpSpPr>
          <p:nvPr/>
        </p:nvGrpSpPr>
        <p:grpSpPr bwMode="auto">
          <a:xfrm>
            <a:off x="3972169" y="3302950"/>
            <a:ext cx="5725587" cy="1587081"/>
            <a:chOff x="-111191" y="-56295"/>
            <a:chExt cx="5419317" cy="1589716"/>
          </a:xfrm>
          <a:solidFill>
            <a:schemeClr val="bg1"/>
          </a:solidFill>
        </p:grpSpPr>
        <p:sp>
          <p:nvSpPr>
            <p:cNvPr id="11" name="矩形 3"/>
            <p:cNvSpPr>
              <a:spLocks noChangeArrowheads="1"/>
            </p:cNvSpPr>
            <p:nvPr/>
          </p:nvSpPr>
          <p:spPr bwMode="auto">
            <a:xfrm>
              <a:off x="-111191" y="535212"/>
              <a:ext cx="3437909" cy="964280"/>
            </a:xfrm>
            <a:prstGeom prst="rect">
              <a:avLst/>
            </a:prstGeom>
            <a:grpFill/>
            <a:ln w="9525">
              <a:noFill/>
              <a:bevel/>
              <a:headEnd/>
              <a:tailEnd/>
            </a:ln>
          </p:spPr>
          <p:txBody>
            <a:bodyPr/>
            <a:lstStyle/>
            <a:p>
              <a:pPr algn="ctr" eaLnBrk="1" hangingPunct="1">
                <a:buFont typeface="Arial" charset="0"/>
                <a:buNone/>
                <a:defRPr/>
              </a:pPr>
              <a:endParaRPr lang="zh-CN" altLang="zh-CN">
                <a:ea typeface="+mn-ea"/>
                <a:cs typeface="Arial" panose="020B0604020202020204" pitchFamily="34" charset="0"/>
                <a:sym typeface="Calibri" pitchFamily="34" charset="0"/>
              </a:endParaRPr>
            </a:p>
          </p:txBody>
        </p:sp>
        <p:grpSp>
          <p:nvGrpSpPr>
            <p:cNvPr id="12" name="Group 15"/>
            <p:cNvGrpSpPr>
              <a:grpSpLocks/>
            </p:cNvGrpSpPr>
            <p:nvPr/>
          </p:nvGrpSpPr>
          <p:grpSpPr bwMode="auto">
            <a:xfrm>
              <a:off x="3300871" y="-56295"/>
              <a:ext cx="2007255" cy="1589716"/>
              <a:chOff x="4524" y="-56295"/>
              <a:chExt cx="2007255" cy="1589716"/>
            </a:xfrm>
            <a:grpFill/>
          </p:grpSpPr>
          <p:sp>
            <p:nvSpPr>
              <p:cNvPr id="13" name="矩形 7"/>
              <p:cNvSpPr>
                <a:spLocks noChangeArrowheads="1"/>
              </p:cNvSpPr>
              <p:nvPr/>
            </p:nvSpPr>
            <p:spPr bwMode="auto">
              <a:xfrm>
                <a:off x="4524" y="497133"/>
                <a:ext cx="2007255" cy="1036288"/>
              </a:xfrm>
              <a:prstGeom prst="rect">
                <a:avLst/>
              </a:prstGeom>
              <a:grpFill/>
              <a:ln w="9525">
                <a:noFill/>
                <a:bevel/>
                <a:headEnd/>
                <a:tailEnd/>
              </a:ln>
            </p:spPr>
            <p:txBody>
              <a:bodyPr/>
              <a:lstStyle/>
              <a:p>
                <a:pPr algn="ctr" eaLnBrk="1" hangingPunct="1">
                  <a:buFont typeface="Arial" charset="0"/>
                  <a:buNone/>
                  <a:defRPr/>
                </a:pPr>
                <a:endParaRPr lang="zh-CN" altLang="zh-CN">
                  <a:ea typeface="+mn-ea"/>
                  <a:cs typeface="Arial" panose="020B0604020202020204" pitchFamily="34" charset="0"/>
                  <a:sym typeface="Calibri" pitchFamily="34" charset="0"/>
                </a:endParaRPr>
              </a:p>
            </p:txBody>
          </p:sp>
          <p:sp>
            <p:nvSpPr>
              <p:cNvPr id="14" name="矩形 27"/>
              <p:cNvSpPr>
                <a:spLocks noChangeArrowheads="1"/>
              </p:cNvSpPr>
              <p:nvPr/>
            </p:nvSpPr>
            <p:spPr bwMode="auto">
              <a:xfrm>
                <a:off x="1842404" y="-56295"/>
                <a:ext cx="144016" cy="1036289"/>
              </a:xfrm>
              <a:prstGeom prst="rect">
                <a:avLst/>
              </a:prstGeom>
              <a:grpFill/>
              <a:ln w="9525">
                <a:noFill/>
                <a:bevel/>
                <a:headEnd/>
                <a:tailEnd/>
              </a:ln>
            </p:spPr>
            <p:txBody>
              <a:bodyPr/>
              <a:lstStyle/>
              <a:p>
                <a:pPr algn="ctr" eaLnBrk="1" hangingPunct="1">
                  <a:buFont typeface="Arial" charset="0"/>
                  <a:buNone/>
                  <a:defRPr/>
                </a:pPr>
                <a:endParaRPr lang="zh-CN" altLang="zh-CN">
                  <a:ea typeface="+mn-ea"/>
                  <a:cs typeface="Arial" panose="020B0604020202020204" pitchFamily="34" charset="0"/>
                  <a:sym typeface="Calibri" pitchFamily="34" charset="0"/>
                </a:endParaRPr>
              </a:p>
            </p:txBody>
          </p:sp>
        </p:grpSp>
      </p:grpSp>
      <p:grpSp>
        <p:nvGrpSpPr>
          <p:cNvPr id="15" name="Group 18"/>
          <p:cNvGrpSpPr>
            <a:grpSpLocks/>
          </p:cNvGrpSpPr>
          <p:nvPr/>
        </p:nvGrpSpPr>
        <p:grpSpPr bwMode="auto">
          <a:xfrm>
            <a:off x="4251569" y="0"/>
            <a:ext cx="5975350" cy="3097213"/>
            <a:chOff x="0" y="0"/>
            <a:chExt cx="5976664" cy="3096344"/>
          </a:xfrm>
        </p:grpSpPr>
        <p:sp>
          <p:nvSpPr>
            <p:cNvPr id="16" name="矩形标注 16"/>
            <p:cNvSpPr>
              <a:spLocks noChangeArrowheads="1"/>
            </p:cNvSpPr>
            <p:nvPr/>
          </p:nvSpPr>
          <p:spPr bwMode="auto">
            <a:xfrm>
              <a:off x="0" y="0"/>
              <a:ext cx="5976664" cy="3096344"/>
            </a:xfrm>
            <a:prstGeom prst="wedgeRectCallout">
              <a:avLst>
                <a:gd name="adj1" fmla="val -64120"/>
                <a:gd name="adj2" fmla="val 43750"/>
              </a:avLst>
            </a:prstGeom>
            <a:ln>
              <a:headEnd/>
              <a:tailEnd/>
            </a:ln>
          </p:spPr>
          <p:style>
            <a:lnRef idx="2">
              <a:schemeClr val="accent2"/>
            </a:lnRef>
            <a:fillRef idx="1">
              <a:schemeClr val="lt1"/>
            </a:fillRef>
            <a:effectRef idx="0">
              <a:schemeClr val="accent2"/>
            </a:effectRef>
            <a:fontRef idx="minor">
              <a:schemeClr val="dk1"/>
            </a:fontRef>
          </p:style>
          <p:txBody>
            <a:bodyPr/>
            <a:lstStyle>
              <a:lvl1pPr>
                <a:lnSpc>
                  <a:spcPct val="90000"/>
                </a:lnSpc>
                <a:spcBef>
                  <a:spcPct val="20000"/>
                </a:spcBef>
                <a:buFont typeface="Arial" panose="020B0604020202020204" pitchFamily="34" charset="0"/>
                <a:buChar char="•"/>
                <a:defRPr sz="2300">
                  <a:solidFill>
                    <a:schemeClr val="bg1"/>
                  </a:solidFill>
                  <a:latin typeface="Arial" panose="020B0604020202020204" pitchFamily="34" charset="0"/>
                </a:defRPr>
              </a:lvl1pPr>
              <a:lvl2pPr marL="742950" indent="-28575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2pPr>
              <a:lvl3pPr marL="11430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3pPr>
              <a:lvl4pPr marL="16002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lnSpc>
                  <a:spcPct val="100000"/>
                </a:lnSpc>
                <a:spcBef>
                  <a:spcPct val="0"/>
                </a:spcBef>
                <a:buFont typeface="Arial" panose="020B0604020202020204" pitchFamily="34" charset="0"/>
                <a:buNone/>
                <a:defRPr/>
              </a:pPr>
              <a:endParaRPr lang="zh-CN" altLang="zh-CN" sz="1800">
                <a:solidFill>
                  <a:schemeClr val="tx1"/>
                </a:solidFill>
                <a:sym typeface="Calibri" panose="020F05020202040A0204" pitchFamily="34" charset="0"/>
              </a:endParaRPr>
            </a:p>
          </p:txBody>
        </p:sp>
        <p:pic>
          <p:nvPicPr>
            <p:cNvPr id="17" name="图片 17" descr="参考图书.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999" y="92549"/>
              <a:ext cx="5646665" cy="29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grpSp>
        <p:nvGrpSpPr>
          <p:cNvPr id="18" name="Group 21"/>
          <p:cNvGrpSpPr>
            <a:grpSpLocks/>
          </p:cNvGrpSpPr>
          <p:nvPr/>
        </p:nvGrpSpPr>
        <p:grpSpPr bwMode="auto">
          <a:xfrm>
            <a:off x="1806819" y="0"/>
            <a:ext cx="5976938" cy="3097213"/>
            <a:chOff x="0" y="0"/>
            <a:chExt cx="5976664" cy="3096344"/>
          </a:xfrm>
        </p:grpSpPr>
        <p:sp>
          <p:nvSpPr>
            <p:cNvPr id="19" name="矩形标注 21"/>
            <p:cNvSpPr>
              <a:spLocks noChangeArrowheads="1"/>
            </p:cNvSpPr>
            <p:nvPr/>
          </p:nvSpPr>
          <p:spPr bwMode="auto">
            <a:xfrm>
              <a:off x="0" y="0"/>
              <a:ext cx="5976664" cy="3096344"/>
            </a:xfrm>
            <a:prstGeom prst="wedgeRectCallout">
              <a:avLst>
                <a:gd name="adj1" fmla="val 57782"/>
                <a:gd name="adj2" fmla="val 49375"/>
              </a:avLst>
            </a:prstGeom>
            <a:ln>
              <a:headEnd/>
              <a:tailEnd/>
            </a:ln>
          </p:spPr>
          <p:style>
            <a:lnRef idx="2">
              <a:schemeClr val="accent2"/>
            </a:lnRef>
            <a:fillRef idx="1">
              <a:schemeClr val="lt1"/>
            </a:fillRef>
            <a:effectRef idx="0">
              <a:schemeClr val="accent2"/>
            </a:effectRef>
            <a:fontRef idx="minor">
              <a:schemeClr val="dk1"/>
            </a:fontRef>
          </p:style>
          <p:txBody>
            <a:bodyPr/>
            <a:lstStyle>
              <a:lvl1pPr>
                <a:lnSpc>
                  <a:spcPct val="90000"/>
                </a:lnSpc>
                <a:spcBef>
                  <a:spcPct val="20000"/>
                </a:spcBef>
                <a:buFont typeface="Arial" panose="020B0604020202020204" pitchFamily="34" charset="0"/>
                <a:buChar char="•"/>
                <a:defRPr sz="2300">
                  <a:solidFill>
                    <a:schemeClr val="bg1"/>
                  </a:solidFill>
                  <a:latin typeface="Arial" panose="020B0604020202020204" pitchFamily="34" charset="0"/>
                </a:defRPr>
              </a:lvl1pPr>
              <a:lvl2pPr marL="742950" indent="-28575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2pPr>
              <a:lvl3pPr marL="11430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3pPr>
              <a:lvl4pPr marL="16002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lnSpc>
                  <a:spcPct val="100000"/>
                </a:lnSpc>
                <a:spcBef>
                  <a:spcPct val="0"/>
                </a:spcBef>
                <a:buFont typeface="Arial" panose="020B0604020202020204" pitchFamily="34" charset="0"/>
                <a:buNone/>
                <a:defRPr/>
              </a:pPr>
              <a:endParaRPr lang="zh-CN" altLang="zh-CN" sz="1800">
                <a:solidFill>
                  <a:schemeClr val="tx1"/>
                </a:solidFill>
                <a:sym typeface="Calibri" panose="020F05020202040A0204" pitchFamily="34" charset="0"/>
              </a:endParaRPr>
            </a:p>
          </p:txBody>
        </p:sp>
        <p:pic>
          <p:nvPicPr>
            <p:cNvPr id="20" name="图片 22" descr="参考图书.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04" y="43541"/>
              <a:ext cx="5824201" cy="30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grpSp>
        <p:nvGrpSpPr>
          <p:cNvPr id="21" name="Group 24"/>
          <p:cNvGrpSpPr>
            <a:grpSpLocks/>
          </p:cNvGrpSpPr>
          <p:nvPr/>
        </p:nvGrpSpPr>
        <p:grpSpPr bwMode="auto">
          <a:xfrm>
            <a:off x="4416669" y="3611563"/>
            <a:ext cx="5976938" cy="3094037"/>
            <a:chOff x="0" y="0"/>
            <a:chExt cx="5976664" cy="3096344"/>
          </a:xfrm>
        </p:grpSpPr>
        <p:sp>
          <p:nvSpPr>
            <p:cNvPr id="22" name="矩形标注 12"/>
            <p:cNvSpPr>
              <a:spLocks noChangeArrowheads="1"/>
            </p:cNvSpPr>
            <p:nvPr/>
          </p:nvSpPr>
          <p:spPr bwMode="auto">
            <a:xfrm>
              <a:off x="0" y="0"/>
              <a:ext cx="5976664" cy="3096344"/>
            </a:xfrm>
            <a:prstGeom prst="wedgeRectCallout">
              <a:avLst>
                <a:gd name="adj1" fmla="val -61204"/>
                <a:gd name="adj2" fmla="val -44375"/>
              </a:avLst>
            </a:prstGeom>
            <a:ln>
              <a:headEnd/>
              <a:tailEnd/>
            </a:ln>
          </p:spPr>
          <p:style>
            <a:lnRef idx="2">
              <a:schemeClr val="accent2"/>
            </a:lnRef>
            <a:fillRef idx="1">
              <a:schemeClr val="lt1"/>
            </a:fillRef>
            <a:effectRef idx="0">
              <a:schemeClr val="accent2"/>
            </a:effectRef>
            <a:fontRef idx="minor">
              <a:schemeClr val="dk1"/>
            </a:fontRef>
          </p:style>
          <p:txBody>
            <a:bodyPr/>
            <a:lstStyle>
              <a:lvl1pPr>
                <a:lnSpc>
                  <a:spcPct val="90000"/>
                </a:lnSpc>
                <a:spcBef>
                  <a:spcPct val="20000"/>
                </a:spcBef>
                <a:buFont typeface="Arial" panose="020B0604020202020204" pitchFamily="34" charset="0"/>
                <a:buChar char="•"/>
                <a:defRPr sz="2300">
                  <a:solidFill>
                    <a:schemeClr val="bg1"/>
                  </a:solidFill>
                  <a:latin typeface="Arial" panose="020B0604020202020204" pitchFamily="34" charset="0"/>
                </a:defRPr>
              </a:lvl1pPr>
              <a:lvl2pPr marL="742950" indent="-28575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2pPr>
              <a:lvl3pPr marL="11430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3pPr>
              <a:lvl4pPr marL="16002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lnSpc>
                  <a:spcPct val="100000"/>
                </a:lnSpc>
                <a:spcBef>
                  <a:spcPct val="0"/>
                </a:spcBef>
                <a:buFont typeface="Arial" panose="020B0604020202020204" pitchFamily="34" charset="0"/>
                <a:buNone/>
                <a:defRPr/>
              </a:pPr>
              <a:endParaRPr lang="zh-CN" altLang="zh-CN" sz="1800">
                <a:solidFill>
                  <a:schemeClr val="tx1"/>
                </a:solidFill>
                <a:sym typeface="Calibri" panose="020F05020202040A0204" pitchFamily="34" charset="0"/>
              </a:endParaRPr>
            </a:p>
          </p:txBody>
        </p:sp>
        <p:pic>
          <p:nvPicPr>
            <p:cNvPr id="23" name="图片 13" descr="参考图书.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682" y="82722"/>
              <a:ext cx="5753297" cy="295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grpSp>
        <p:nvGrpSpPr>
          <p:cNvPr id="24" name="Group 27"/>
          <p:cNvGrpSpPr>
            <a:grpSpLocks/>
          </p:cNvGrpSpPr>
          <p:nvPr/>
        </p:nvGrpSpPr>
        <p:grpSpPr bwMode="auto">
          <a:xfrm>
            <a:off x="1876669" y="3621088"/>
            <a:ext cx="5672138" cy="2874962"/>
            <a:chOff x="-139694" y="0"/>
            <a:chExt cx="5262896" cy="2791957"/>
          </a:xfrm>
        </p:grpSpPr>
        <p:sp>
          <p:nvSpPr>
            <p:cNvPr id="25" name="矩形标注 25"/>
            <p:cNvSpPr>
              <a:spLocks noChangeArrowheads="1"/>
            </p:cNvSpPr>
            <p:nvPr/>
          </p:nvSpPr>
          <p:spPr bwMode="auto">
            <a:xfrm>
              <a:off x="-139694" y="0"/>
              <a:ext cx="5262896" cy="2791957"/>
            </a:xfrm>
            <a:prstGeom prst="wedgeRectCallout">
              <a:avLst>
                <a:gd name="adj1" fmla="val 72005"/>
                <a:gd name="adj2" fmla="val -48949"/>
              </a:avLst>
            </a:prstGeom>
            <a:ln>
              <a:headEnd/>
              <a:tailEnd/>
            </a:ln>
          </p:spPr>
          <p:style>
            <a:lnRef idx="2">
              <a:schemeClr val="accent2"/>
            </a:lnRef>
            <a:fillRef idx="1">
              <a:schemeClr val="lt1"/>
            </a:fillRef>
            <a:effectRef idx="0">
              <a:schemeClr val="accent2"/>
            </a:effectRef>
            <a:fontRef idx="minor">
              <a:schemeClr val="dk1"/>
            </a:fontRef>
          </p:style>
          <p:txBody>
            <a:bodyPr/>
            <a:lstStyle>
              <a:lvl1pPr>
                <a:lnSpc>
                  <a:spcPct val="90000"/>
                </a:lnSpc>
                <a:spcBef>
                  <a:spcPct val="20000"/>
                </a:spcBef>
                <a:buFont typeface="Arial" panose="020B0604020202020204" pitchFamily="34" charset="0"/>
                <a:buChar char="•"/>
                <a:defRPr sz="2300">
                  <a:solidFill>
                    <a:schemeClr val="bg1"/>
                  </a:solidFill>
                  <a:latin typeface="Arial" panose="020B0604020202020204" pitchFamily="34" charset="0"/>
                </a:defRPr>
              </a:lvl1pPr>
              <a:lvl2pPr marL="742950" indent="-28575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2pPr>
              <a:lvl3pPr marL="11430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3pPr>
              <a:lvl4pPr marL="16002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lnSpc>
                  <a:spcPct val="90000"/>
                </a:lnSpc>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eaLnBrk="0" fontAlgn="base" hangingPunct="0">
                <a:lnSpc>
                  <a:spcPct val="90000"/>
                </a:lnSpc>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lnSpc>
                  <a:spcPct val="100000"/>
                </a:lnSpc>
                <a:spcBef>
                  <a:spcPct val="0"/>
                </a:spcBef>
                <a:buFont typeface="Arial" panose="020B0604020202020204" pitchFamily="34" charset="0"/>
                <a:buNone/>
                <a:defRPr/>
              </a:pPr>
              <a:endParaRPr lang="zh-CN" altLang="zh-CN" sz="1800">
                <a:solidFill>
                  <a:schemeClr val="tx1"/>
                </a:solidFill>
                <a:sym typeface="Calibri" panose="020F05020202040A0204" pitchFamily="34" charset="0"/>
              </a:endParaRPr>
            </a:p>
          </p:txBody>
        </p:sp>
        <p:pic>
          <p:nvPicPr>
            <p:cNvPr id="26" name="图片 26" descr="参考图书.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765" y="27400"/>
              <a:ext cx="5185840" cy="268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sp>
        <p:nvSpPr>
          <p:cNvPr id="28" name="矩形 27"/>
          <p:cNvSpPr/>
          <p:nvPr/>
        </p:nvSpPr>
        <p:spPr>
          <a:xfrm>
            <a:off x="557379" y="719941"/>
            <a:ext cx="646331" cy="2308324"/>
          </a:xfrm>
          <a:prstGeom prst="rect">
            <a:avLst/>
          </a:prstGeom>
          <a:ln>
            <a:solidFill>
              <a:schemeClr val="bg1">
                <a:alpha val="36000"/>
              </a:schemeClr>
            </a:solidFill>
          </a:ln>
        </p:spPr>
        <p:txBody>
          <a:bodyPr wrap="none">
            <a:spAutoFit/>
          </a:bodyPr>
          <a:lstStyle/>
          <a:p>
            <a:pPr algn="ctr"/>
            <a:r>
              <a:rPr lang="zh-CN" altLang="en-US" sz="3600" dirty="0" smtClean="0">
                <a:solidFill>
                  <a:srgbClr val="FFFFFF"/>
                </a:solidFill>
                <a:latin typeface="华文楷体" panose="02010600040101010101" pitchFamily="2" charset="-122"/>
                <a:ea typeface="华文楷体" panose="02010600040101010101" pitchFamily="2" charset="-122"/>
              </a:rPr>
              <a:t>引</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证</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关</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系</a:t>
            </a:r>
            <a:endParaRPr lang="en-US" altLang="zh-CN" sz="3600" dirty="0" smtClean="0">
              <a:solidFill>
                <a:srgbClr val="FFFFFF"/>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269614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nodeType="clickEffect">
                                  <p:stCondLst>
                                    <p:cond delay="0"/>
                                  </p:stCondLst>
                                  <p:childTnLst>
                                    <p:animEffect>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nodeType="clickEffect">
                                  <p:stCondLst>
                                    <p:cond delay="0"/>
                                  </p:stCondLst>
                                  <p:childTnLst>
                                    <p:animEffect>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4" grpId="0" bldLvl="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978" y="-82550"/>
            <a:ext cx="9139237"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2885953" y="3206750"/>
            <a:ext cx="989012" cy="300038"/>
          </a:xfrm>
          <a:prstGeom prst="rect">
            <a:avLst/>
          </a:prstGeom>
          <a:solidFill>
            <a:srgbClr val="FFFF00">
              <a:alpha val="30196"/>
            </a:srgbClr>
          </a:solidFill>
          <a:ln w="38100">
            <a:solidFill>
              <a:srgbClr val="FF0000"/>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a:spLocks noChangeArrowheads="1"/>
          </p:cNvSpPr>
          <p:nvPr/>
        </p:nvSpPr>
        <p:spPr bwMode="auto">
          <a:xfrm>
            <a:off x="1815978" y="3608388"/>
            <a:ext cx="6296025" cy="2906712"/>
          </a:xfrm>
          <a:prstGeom prst="rect">
            <a:avLst/>
          </a:prstGeom>
          <a:solidFill>
            <a:srgbClr val="FFFF00">
              <a:alpha val="30196"/>
            </a:srgbClr>
          </a:solidFill>
          <a:ln w="38100">
            <a:solidFill>
              <a:srgbClr val="FF0000"/>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p:nvPr/>
        </p:nvSpPr>
        <p:spPr>
          <a:xfrm>
            <a:off x="557379" y="719941"/>
            <a:ext cx="646331" cy="3416320"/>
          </a:xfrm>
          <a:prstGeom prst="rect">
            <a:avLst/>
          </a:prstGeom>
          <a:ln>
            <a:solidFill>
              <a:schemeClr val="bg1">
                <a:alpha val="36000"/>
              </a:schemeClr>
            </a:solidFill>
          </a:ln>
        </p:spPr>
        <p:txBody>
          <a:bodyPr wrap="none">
            <a:spAutoFit/>
          </a:bodyPr>
          <a:lstStyle/>
          <a:p>
            <a:pPr algn="ctr"/>
            <a:r>
              <a:rPr lang="zh-CN" altLang="en-US" sz="3600" dirty="0" smtClean="0">
                <a:solidFill>
                  <a:srgbClr val="FFFFFF"/>
                </a:solidFill>
                <a:latin typeface="华文楷体" panose="02010600040101010101" pitchFamily="2" charset="-122"/>
                <a:ea typeface="华文楷体" panose="02010600040101010101" pitchFamily="2" charset="-122"/>
              </a:rPr>
              <a:t>期</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刊</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参</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考</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引</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证</a:t>
            </a:r>
            <a:endParaRPr lang="en-US" altLang="zh-CN" sz="3600" dirty="0" smtClean="0">
              <a:solidFill>
                <a:srgbClr val="FFFFFF"/>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501823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814" y="0"/>
            <a:ext cx="9236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093" y="90488"/>
            <a:ext cx="649605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143" y="76200"/>
            <a:ext cx="24955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3293" y="3676650"/>
            <a:ext cx="63436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2705956" y="3243263"/>
            <a:ext cx="1343025" cy="280987"/>
          </a:xfrm>
          <a:prstGeom prst="rect">
            <a:avLst/>
          </a:prstGeom>
          <a:solidFill>
            <a:srgbClr val="FFFF00">
              <a:alpha val="30196"/>
            </a:srgbClr>
          </a:solidFill>
          <a:ln w="38100">
            <a:solidFill>
              <a:srgbClr val="FF0000"/>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a:spLocks noChangeArrowheads="1"/>
          </p:cNvSpPr>
          <p:nvPr/>
        </p:nvSpPr>
        <p:spPr bwMode="auto">
          <a:xfrm>
            <a:off x="1723293" y="3690938"/>
            <a:ext cx="6419850" cy="2906712"/>
          </a:xfrm>
          <a:prstGeom prst="rect">
            <a:avLst/>
          </a:prstGeom>
          <a:solidFill>
            <a:srgbClr val="FFFF00">
              <a:alpha val="30196"/>
            </a:srgbClr>
          </a:solidFill>
          <a:ln w="38100">
            <a:solidFill>
              <a:srgbClr val="FF0000"/>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981" y="5480050"/>
            <a:ext cx="19050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57380" y="719941"/>
            <a:ext cx="646331" cy="4524315"/>
          </a:xfrm>
          <a:prstGeom prst="rect">
            <a:avLst/>
          </a:prstGeom>
          <a:ln>
            <a:solidFill>
              <a:schemeClr val="bg1">
                <a:alpha val="36000"/>
              </a:schemeClr>
            </a:solidFill>
          </a:ln>
        </p:spPr>
        <p:txBody>
          <a:bodyPr wrap="none">
            <a:spAutoFit/>
          </a:bodyPr>
          <a:lstStyle/>
          <a:p>
            <a:pPr algn="ctr"/>
            <a:r>
              <a:rPr lang="zh-CN" altLang="en-US" sz="3600" dirty="0" smtClean="0">
                <a:solidFill>
                  <a:srgbClr val="FFFFFF"/>
                </a:solidFill>
                <a:latin typeface="华文楷体" panose="02010600040101010101" pitchFamily="2" charset="-122"/>
                <a:ea typeface="华文楷体" panose="02010600040101010101" pitchFamily="2" charset="-122"/>
              </a:rPr>
              <a:t>学</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位</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论</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文</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参</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考</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引</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证</a:t>
            </a:r>
            <a:endParaRPr lang="en-US" altLang="zh-CN" sz="3600" dirty="0" smtClean="0">
              <a:solidFill>
                <a:srgbClr val="FFFFFF"/>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271764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814" y="0"/>
            <a:ext cx="9236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0619" y="171450"/>
            <a:ext cx="66865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0969" y="152400"/>
            <a:ext cx="23622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1569" y="3505200"/>
            <a:ext cx="660241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2846632" y="3128963"/>
            <a:ext cx="1343025" cy="312737"/>
          </a:xfrm>
          <a:prstGeom prst="rect">
            <a:avLst/>
          </a:prstGeom>
          <a:solidFill>
            <a:srgbClr val="FFFF00">
              <a:alpha val="30196"/>
            </a:srgbClr>
          </a:solidFill>
          <a:ln w="38100">
            <a:solidFill>
              <a:srgbClr val="FF0000"/>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a:spLocks noChangeArrowheads="1"/>
          </p:cNvSpPr>
          <p:nvPr/>
        </p:nvSpPr>
        <p:spPr bwMode="auto">
          <a:xfrm>
            <a:off x="1863969" y="3567113"/>
            <a:ext cx="6265863" cy="2905125"/>
          </a:xfrm>
          <a:prstGeom prst="rect">
            <a:avLst/>
          </a:prstGeom>
          <a:solidFill>
            <a:srgbClr val="FFFF00">
              <a:alpha val="30196"/>
            </a:srgbClr>
          </a:solidFill>
          <a:ln w="38100">
            <a:solidFill>
              <a:srgbClr val="FF0000"/>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88657" y="5480050"/>
            <a:ext cx="19050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57382" y="719941"/>
            <a:ext cx="646331" cy="4524315"/>
          </a:xfrm>
          <a:prstGeom prst="rect">
            <a:avLst/>
          </a:prstGeom>
          <a:ln>
            <a:solidFill>
              <a:schemeClr val="bg1">
                <a:alpha val="36000"/>
              </a:schemeClr>
            </a:solidFill>
          </a:ln>
        </p:spPr>
        <p:txBody>
          <a:bodyPr wrap="none">
            <a:spAutoFit/>
          </a:bodyPr>
          <a:lstStyle/>
          <a:p>
            <a:pPr algn="ctr"/>
            <a:r>
              <a:rPr lang="zh-CN" altLang="en-US" sz="3600" dirty="0" smtClean="0">
                <a:solidFill>
                  <a:srgbClr val="FFFFFF"/>
                </a:solidFill>
                <a:latin typeface="华文楷体" panose="02010600040101010101" pitchFamily="2" charset="-122"/>
                <a:ea typeface="华文楷体" panose="02010600040101010101" pitchFamily="2" charset="-122"/>
              </a:rPr>
              <a:t>会</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议</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论</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文</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参</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考</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引</a:t>
            </a:r>
            <a:endParaRPr lang="en-US" altLang="zh-CN" sz="3600" dirty="0" smtClean="0">
              <a:solidFill>
                <a:srgbClr val="FFFFFF"/>
              </a:solidFill>
              <a:latin typeface="华文楷体" panose="02010600040101010101" pitchFamily="2" charset="-122"/>
              <a:ea typeface="华文楷体" panose="02010600040101010101" pitchFamily="2" charset="-122"/>
            </a:endParaRPr>
          </a:p>
          <a:p>
            <a:pPr algn="ctr"/>
            <a:r>
              <a:rPr lang="zh-CN" altLang="en-US" sz="3600" dirty="0" smtClean="0">
                <a:solidFill>
                  <a:srgbClr val="FFFFFF"/>
                </a:solidFill>
                <a:latin typeface="华文楷体" panose="02010600040101010101" pitchFamily="2" charset="-122"/>
                <a:ea typeface="华文楷体" panose="02010600040101010101" pitchFamily="2" charset="-122"/>
              </a:rPr>
              <a:t>证</a:t>
            </a:r>
            <a:endParaRPr lang="en-US" altLang="zh-CN" sz="3600" dirty="0" smtClean="0">
              <a:solidFill>
                <a:srgbClr val="FFFFFF"/>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25460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81138" y="854075"/>
            <a:ext cx="9172575" cy="914400"/>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p>
        </p:txBody>
      </p:sp>
      <p:sp>
        <p:nvSpPr>
          <p:cNvPr id="63491" name="文本框 2"/>
          <p:cNvSpPr txBox="1">
            <a:spLocks noChangeArrowheads="1"/>
          </p:cNvSpPr>
          <p:nvPr/>
        </p:nvSpPr>
        <p:spPr bwMode="auto">
          <a:xfrm>
            <a:off x="3570288" y="1004888"/>
            <a:ext cx="4992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4000">
                <a:solidFill>
                  <a:schemeClr val="bg1"/>
                </a:solidFill>
                <a:latin typeface="微软雅黑" pitchFamily="34" charset="-122"/>
                <a:ea typeface="微软雅黑" pitchFamily="34" charset="-122"/>
              </a:rPr>
              <a:t>引证分析</a:t>
            </a:r>
          </a:p>
        </p:txBody>
      </p:sp>
      <p:sp>
        <p:nvSpPr>
          <p:cNvPr id="4" name="矩形 3"/>
          <p:cNvSpPr/>
          <p:nvPr/>
        </p:nvSpPr>
        <p:spPr>
          <a:xfrm>
            <a:off x="2155825" y="2414588"/>
            <a:ext cx="7823200" cy="103028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文本框 4"/>
          <p:cNvSpPr txBox="1">
            <a:spLocks noChangeArrowheads="1"/>
          </p:cNvSpPr>
          <p:nvPr/>
        </p:nvSpPr>
        <p:spPr bwMode="auto">
          <a:xfrm>
            <a:off x="2620963" y="3890963"/>
            <a:ext cx="6891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200">
                <a:solidFill>
                  <a:srgbClr val="FF0000"/>
                </a:solidFill>
                <a:latin typeface="微软雅黑" pitchFamily="34" charset="-122"/>
                <a:ea typeface="微软雅黑" pitchFamily="34" charset="-122"/>
              </a:rPr>
              <a:t>完善中文期刊引用</a:t>
            </a:r>
            <a:r>
              <a:rPr lang="en-US" altLang="zh-CN" sz="3200">
                <a:solidFill>
                  <a:srgbClr val="FF0000"/>
                </a:solidFill>
                <a:latin typeface="微软雅黑" pitchFamily="34" charset="-122"/>
                <a:ea typeface="微软雅黑" pitchFamily="34" charset="-122"/>
              </a:rPr>
              <a:t>7000</a:t>
            </a:r>
            <a:r>
              <a:rPr lang="zh-CN" altLang="en-US" sz="3200">
                <a:solidFill>
                  <a:srgbClr val="FF0000"/>
                </a:solidFill>
                <a:latin typeface="微软雅黑" pitchFamily="34" charset="-122"/>
                <a:ea typeface="微软雅黑" pitchFamily="34" charset="-122"/>
              </a:rPr>
              <a:t>多万篇</a:t>
            </a:r>
          </a:p>
        </p:txBody>
      </p:sp>
      <p:sp>
        <p:nvSpPr>
          <p:cNvPr id="6" name="文本框 5"/>
          <p:cNvSpPr txBox="1">
            <a:spLocks noChangeArrowheads="1"/>
          </p:cNvSpPr>
          <p:nvPr/>
        </p:nvSpPr>
        <p:spPr bwMode="auto">
          <a:xfrm>
            <a:off x="1481138" y="4921250"/>
            <a:ext cx="93360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200">
                <a:solidFill>
                  <a:srgbClr val="FF0000"/>
                </a:solidFill>
                <a:latin typeface="微软雅黑" pitchFamily="34" charset="-122"/>
                <a:ea typeface="微软雅黑" pitchFamily="34" charset="-122"/>
              </a:rPr>
              <a:t>实现图书、期刊、学位、会议之间立体引用分析</a:t>
            </a:r>
          </a:p>
        </p:txBody>
      </p:sp>
      <p:sp>
        <p:nvSpPr>
          <p:cNvPr id="7" name="文本框 6"/>
          <p:cNvSpPr txBox="1">
            <a:spLocks noChangeArrowheads="1"/>
          </p:cNvSpPr>
          <p:nvPr/>
        </p:nvSpPr>
        <p:spPr bwMode="auto">
          <a:xfrm>
            <a:off x="3570288" y="2638425"/>
            <a:ext cx="4992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200" b="1">
                <a:solidFill>
                  <a:srgbClr val="FF0000"/>
                </a:solidFill>
                <a:latin typeface="微软雅黑" pitchFamily="34" charset="-122"/>
                <a:ea typeface="微软雅黑" pitchFamily="34" charset="-122"/>
              </a:rPr>
              <a:t>唯一拥有中文图书引证</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fld id="{8E5B1CA5-44E2-4C5E-BB6C-DE54CF6A479A}" type="slidenum">
              <a:rPr lang="zh-CN" altLang="en-US">
                <a:solidFill>
                  <a:srgbClr val="898989"/>
                </a:solidFill>
                <a:latin typeface="Arial" panose="020B0604020202020204" pitchFamily="34" charset="0"/>
              </a:rPr>
              <a:pPr>
                <a:buFont typeface="Arial" panose="020B0604020202020204" pitchFamily="34" charset="0"/>
                <a:buNone/>
              </a:pPr>
              <a:t>48</a:t>
            </a:fld>
            <a:endParaRPr lang="zh-CN" altLang="en-US" sz="1800">
              <a:latin typeface="Arial" panose="020B0604020202020204" pitchFamily="34" charset="0"/>
            </a:endParaRPr>
          </a:p>
        </p:txBody>
      </p:sp>
      <p:grpSp>
        <p:nvGrpSpPr>
          <p:cNvPr id="2" name="Group 2"/>
          <p:cNvGrpSpPr>
            <a:grpSpLocks/>
          </p:cNvGrpSpPr>
          <p:nvPr/>
        </p:nvGrpSpPr>
        <p:grpSpPr bwMode="auto">
          <a:xfrm>
            <a:off x="2064464" y="2022765"/>
            <a:ext cx="7689573" cy="1273001"/>
            <a:chOff x="103" y="0"/>
            <a:chExt cx="5767328" cy="1309687"/>
          </a:xfrm>
        </p:grpSpPr>
        <p:sp>
          <p:nvSpPr>
            <p:cNvPr id="63493" name="Rectangle 3"/>
            <p:cNvSpPr>
              <a:spLocks noChangeArrowheads="1"/>
            </p:cNvSpPr>
            <p:nvPr/>
          </p:nvSpPr>
          <p:spPr bwMode="auto">
            <a:xfrm rot="5400000">
              <a:off x="2873395" y="-1713334"/>
              <a:ext cx="1047750" cy="4740323"/>
            </a:xfrm>
            <a:prstGeom prst="rect">
              <a:avLst/>
            </a:prstGeom>
            <a:solidFill>
              <a:srgbClr val="DEE7CF">
                <a:alpha val="89018"/>
              </a:srgbClr>
            </a:solidFill>
            <a:ln w="9525">
              <a:solidFill>
                <a:srgbClr val="DEE7CF">
                  <a:alpha val="89018"/>
                </a:srgbClr>
              </a:solidFill>
              <a:bevel/>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3494" name="Rectangle 4"/>
            <p:cNvSpPr>
              <a:spLocks noChangeArrowheads="1"/>
            </p:cNvSpPr>
            <p:nvPr/>
          </p:nvSpPr>
          <p:spPr bwMode="auto">
            <a:xfrm rot="5400000">
              <a:off x="2873395" y="-1713334"/>
              <a:ext cx="1047750" cy="47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247650" tIns="123825" rIns="247650" bIns="123825" anchor="ctr"/>
            <a:lstStyle>
              <a:lvl1pPr marL="342900" indent="-342900">
                <a:defRPr>
                  <a:solidFill>
                    <a:schemeClr val="tx1"/>
                  </a:solidFill>
                  <a:latin typeface="Calibri" panose="020F0502020204030204" pitchFamily="34" charset="0"/>
                  <a:ea typeface="宋体" panose="02010600030101010101" pitchFamily="2" charset="-122"/>
                </a:defRPr>
              </a:lvl1pPr>
              <a:lvl2pPr marL="280988" indent="-280988">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685800" lvl="1" indent="-685800" eaLnBrk="1" hangingPunct="1">
                <a:lnSpc>
                  <a:spcPct val="90000"/>
                </a:lnSpc>
                <a:spcAft>
                  <a:spcPct val="15000"/>
                </a:spcAft>
                <a:buFont typeface="Arial" panose="020B0604020202020204" pitchFamily="34" charset="0"/>
                <a:buChar char="•"/>
              </a:pPr>
              <a:r>
                <a:rPr lang="zh-CN" altLang="en-US" sz="4800" dirty="0" smtClean="0">
                  <a:solidFill>
                    <a:srgbClr val="000000"/>
                  </a:solidFill>
                  <a:latin typeface="宋体" panose="02010600030101010101" pitchFamily="2" charset="-122"/>
                  <a:sym typeface="宋体" panose="02010600030101010101" pitchFamily="2" charset="-122"/>
                </a:rPr>
                <a:t>科研人员</a:t>
              </a:r>
              <a:endParaRPr lang="zh-CN" altLang="en-US" sz="4800" dirty="0">
                <a:solidFill>
                  <a:srgbClr val="000000"/>
                </a:solidFill>
                <a:latin typeface="宋体" panose="02010600030101010101" pitchFamily="2" charset="-122"/>
                <a:sym typeface="宋体" panose="02010600030101010101" pitchFamily="2" charset="-122"/>
              </a:endParaRPr>
            </a:p>
          </p:txBody>
        </p:sp>
        <p:sp>
          <p:nvSpPr>
            <p:cNvPr id="63495" name="AutoShape 5"/>
            <p:cNvSpPr>
              <a:spLocks noChangeArrowheads="1"/>
            </p:cNvSpPr>
            <p:nvPr/>
          </p:nvSpPr>
          <p:spPr bwMode="auto">
            <a:xfrm>
              <a:off x="103" y="0"/>
              <a:ext cx="1027004" cy="1309687"/>
            </a:xfrm>
            <a:prstGeom prst="roundRect">
              <a:avLst>
                <a:gd name="adj" fmla="val 16667"/>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3496" name="Rectangle 6"/>
            <p:cNvSpPr>
              <a:spLocks noChangeArrowheads="1"/>
            </p:cNvSpPr>
            <p:nvPr/>
          </p:nvSpPr>
          <p:spPr bwMode="auto">
            <a:xfrm>
              <a:off x="103" y="0"/>
              <a:ext cx="1027004"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40" tIns="83820" rIns="167640" bIns="838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4400">
                  <a:solidFill>
                    <a:srgbClr val="FFFFFF"/>
                  </a:solidFill>
                  <a:latin typeface="宋体" panose="02010600030101010101" pitchFamily="2" charset="-122"/>
                  <a:sym typeface="宋体" panose="02010600030101010101" pitchFamily="2" charset="-122"/>
                </a:rPr>
                <a:t>1</a:t>
              </a:r>
              <a:endParaRPr lang="zh-CN" altLang="en-US">
                <a:latin typeface="Arial" panose="020B0604020202020204" pitchFamily="34" charset="0"/>
              </a:endParaRPr>
            </a:p>
          </p:txBody>
        </p:sp>
      </p:grpSp>
      <p:sp>
        <p:nvSpPr>
          <p:cNvPr id="63492" name="TextBox 3"/>
          <p:cNvSpPr>
            <a:spLocks noChangeArrowheads="1"/>
          </p:cNvSpPr>
          <p:nvPr/>
        </p:nvSpPr>
        <p:spPr bwMode="auto">
          <a:xfrm>
            <a:off x="814388" y="190500"/>
            <a:ext cx="782637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7200" b="1">
                <a:solidFill>
                  <a:srgbClr val="FF0000"/>
                </a:solidFill>
                <a:sym typeface="宋体" panose="02010600030101010101" pitchFamily="2" charset="-122"/>
              </a:rPr>
              <a:t>需要</a:t>
            </a:r>
          </a:p>
        </p:txBody>
      </p:sp>
      <p:sp>
        <p:nvSpPr>
          <p:cNvPr id="20" name="圆角矩形 6"/>
          <p:cNvSpPr>
            <a:spLocks noChangeArrowheads="1"/>
          </p:cNvSpPr>
          <p:nvPr/>
        </p:nvSpPr>
        <p:spPr bwMode="auto">
          <a:xfrm>
            <a:off x="2130633" y="3666385"/>
            <a:ext cx="1236256" cy="10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167640" tIns="83820" rIns="167640" bIns="83820"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spcBef>
                <a:spcPct val="0"/>
              </a:spcBef>
              <a:spcAft>
                <a:spcPct val="35000"/>
              </a:spcAft>
              <a:buFont typeface="Arial" charset="0"/>
              <a:buNone/>
            </a:pPr>
            <a:endParaRPr lang="zh-CN" altLang="en-US" sz="1800" dirty="0">
              <a:latin typeface="Arial" charset="0"/>
            </a:endParaRPr>
          </a:p>
        </p:txBody>
      </p:sp>
    </p:spTree>
    <p:extLst>
      <p:ext uri="{BB962C8B-B14F-4D97-AF65-F5344CB8AC3E}">
        <p14:creationId xmlns:p14="http://schemas.microsoft.com/office/powerpoint/2010/main" val="32213909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662689" y="-509155"/>
            <a:ext cx="7689850" cy="3387437"/>
            <a:chOff x="0" y="0"/>
            <a:chExt cx="5767536" cy="4064000"/>
          </a:xfrm>
        </p:grpSpPr>
        <p:sp>
          <p:nvSpPr>
            <p:cNvPr id="4" name="Rectangle 3"/>
            <p:cNvSpPr>
              <a:spLocks noChangeArrowheads="1"/>
            </p:cNvSpPr>
            <p:nvPr/>
          </p:nvSpPr>
          <p:spPr bwMode="auto">
            <a:xfrm rot="5400000">
              <a:off x="2876667" y="-986257"/>
              <a:ext cx="1017007" cy="4740323"/>
            </a:xfrm>
            <a:prstGeom prst="rect">
              <a:avLst/>
            </a:prstGeom>
            <a:solidFill>
              <a:srgbClr val="DEE7CF">
                <a:alpha val="89018"/>
              </a:srgbClr>
            </a:solidFill>
            <a:ln w="9525">
              <a:solidFill>
                <a:srgbClr val="DEE7CF">
                  <a:alpha val="89018"/>
                </a:srgbClr>
              </a:solidFill>
              <a:bevel/>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5" name="Rectangle 4"/>
            <p:cNvSpPr>
              <a:spLocks noChangeArrowheads="1"/>
            </p:cNvSpPr>
            <p:nvPr/>
          </p:nvSpPr>
          <p:spPr bwMode="auto">
            <a:xfrm rot="5400000">
              <a:off x="2876667" y="-986257"/>
              <a:ext cx="1017007" cy="47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247650" tIns="123825" rIns="247650" bIns="123825" anchor="ctr"/>
            <a:lstStyle>
              <a:lvl1pPr marL="342900" indent="-342900">
                <a:defRPr>
                  <a:solidFill>
                    <a:schemeClr val="tx1"/>
                  </a:solidFill>
                  <a:latin typeface="Calibri" panose="020F0502020204030204" pitchFamily="34" charset="0"/>
                  <a:ea typeface="宋体" panose="02010600030101010101" pitchFamily="2" charset="-122"/>
                </a:defRPr>
              </a:lvl1pPr>
              <a:lvl2pPr marL="280988" indent="-280988">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r>
                <a:rPr lang="zh-CN" altLang="en-US" sz="4800" dirty="0">
                  <a:solidFill>
                    <a:srgbClr val="000000"/>
                  </a:solidFill>
                  <a:latin typeface="宋体" panose="02010600030101010101" pitchFamily="2" charset="-122"/>
                  <a:sym typeface="宋体" panose="02010600030101010101" pitchFamily="2" charset="-122"/>
                </a:rPr>
                <a:t> 科研人员</a:t>
              </a:r>
            </a:p>
          </p:txBody>
        </p:sp>
        <p:sp>
          <p:nvSpPr>
            <p:cNvPr id="6" name="AutoShape 5"/>
            <p:cNvSpPr>
              <a:spLocks noChangeArrowheads="1"/>
            </p:cNvSpPr>
            <p:nvPr/>
          </p:nvSpPr>
          <p:spPr bwMode="auto">
            <a:xfrm>
              <a:off x="103" y="670783"/>
              <a:ext cx="1027004" cy="1449019"/>
            </a:xfrm>
            <a:prstGeom prst="roundRect">
              <a:avLst>
                <a:gd name="adj" fmla="val 16667"/>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7" name="Rectangle 6"/>
            <p:cNvSpPr>
              <a:spLocks noChangeArrowheads="1"/>
            </p:cNvSpPr>
            <p:nvPr/>
          </p:nvSpPr>
          <p:spPr bwMode="auto">
            <a:xfrm>
              <a:off x="103" y="670783"/>
              <a:ext cx="1027004" cy="144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40" tIns="83820" rIns="167640" bIns="838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4400" dirty="0">
                  <a:solidFill>
                    <a:srgbClr val="FFFFFF"/>
                  </a:solidFill>
                  <a:latin typeface="宋体" panose="02010600030101010101" pitchFamily="2" charset="-122"/>
                  <a:sym typeface="宋体" panose="02010600030101010101" pitchFamily="2" charset="-122"/>
                </a:rPr>
                <a:t>1</a:t>
              </a:r>
              <a:endParaRPr lang="zh-CN" altLang="en-US" dirty="0">
                <a:latin typeface="Arial" panose="020B0604020202020204" pitchFamily="34" charset="0"/>
              </a:endParaRPr>
            </a:p>
          </p:txBody>
        </p:sp>
      </p:grpSp>
      <p:sp>
        <p:nvSpPr>
          <p:cNvPr id="8" name="文本框 7"/>
          <p:cNvSpPr txBox="1"/>
          <p:nvPr/>
        </p:nvSpPr>
        <p:spPr>
          <a:xfrm>
            <a:off x="2450238" y="2660073"/>
            <a:ext cx="4801314" cy="1200329"/>
          </a:xfrm>
          <a:prstGeom prst="rect">
            <a:avLst/>
          </a:prstGeom>
          <a:noFill/>
        </p:spPr>
        <p:txBody>
          <a:bodyPr wrap="none" rtlCol="0">
            <a:spAutoFit/>
          </a:bodyPr>
          <a:lstStyle/>
          <a:p>
            <a:r>
              <a:rPr lang="zh-CN" altLang="en-US" sz="3600" dirty="0">
                <a:solidFill>
                  <a:srgbClr val="FFFFFF"/>
                </a:solidFill>
                <a:latin typeface="宋体" panose="02010600030101010101" pitchFamily="2" charset="-122"/>
                <a:sym typeface="宋体" panose="02010600030101010101" pitchFamily="2" charset="-122"/>
              </a:rPr>
              <a:t>山东</a:t>
            </a:r>
            <a:r>
              <a:rPr lang="zh-CN" altLang="en-US" sz="3600" dirty="0" smtClean="0">
                <a:solidFill>
                  <a:srgbClr val="FFFFFF"/>
                </a:solidFill>
                <a:latin typeface="宋体" panose="02010600030101010101" pitchFamily="2" charset="-122"/>
                <a:sym typeface="宋体" panose="02010600030101010101" pitchFamily="2" charset="-122"/>
              </a:rPr>
              <a:t>重点</a:t>
            </a:r>
            <a:r>
              <a:rPr lang="zh-CN" altLang="en-US" sz="3600" dirty="0">
                <a:solidFill>
                  <a:srgbClr val="FFFFFF"/>
                </a:solidFill>
                <a:latin typeface="宋体" panose="02010600030101010101" pitchFamily="2" charset="-122"/>
                <a:sym typeface="宋体" panose="02010600030101010101" pitchFamily="2" charset="-122"/>
              </a:rPr>
              <a:t>产业发展</a:t>
            </a:r>
            <a:r>
              <a:rPr lang="zh-CN" altLang="en-US" sz="3600" dirty="0" smtClean="0">
                <a:solidFill>
                  <a:srgbClr val="FFFFFF"/>
                </a:solidFill>
                <a:latin typeface="宋体" panose="02010600030101010101" pitchFamily="2" charset="-122"/>
                <a:sym typeface="宋体" panose="02010600030101010101" pitchFamily="2" charset="-122"/>
              </a:rPr>
              <a:t>研究</a:t>
            </a:r>
            <a:endParaRPr lang="en-US" altLang="zh-CN" sz="3600" dirty="0" smtClean="0">
              <a:solidFill>
                <a:srgbClr val="FFFFFF"/>
              </a:solidFill>
              <a:latin typeface="宋体" panose="02010600030101010101" pitchFamily="2" charset="-122"/>
              <a:sym typeface="宋体" panose="02010600030101010101" pitchFamily="2" charset="-122"/>
            </a:endParaRPr>
          </a:p>
          <a:p>
            <a:r>
              <a:rPr lang="en-US" altLang="zh-CN" sz="3600" dirty="0" smtClean="0">
                <a:solidFill>
                  <a:srgbClr val="FFFFFF"/>
                </a:solidFill>
                <a:latin typeface="宋体" panose="02010600030101010101" pitchFamily="2" charset="-122"/>
                <a:sym typeface="宋体" panose="02010600030101010101" pitchFamily="2" charset="-122"/>
              </a:rPr>
              <a:t>——</a:t>
            </a:r>
            <a:r>
              <a:rPr lang="zh-CN" altLang="en-US" sz="3600" dirty="0">
                <a:solidFill>
                  <a:srgbClr val="FFFFFF"/>
                </a:solidFill>
                <a:latin typeface="宋体" panose="02010600030101010101" pitchFamily="2" charset="-122"/>
              </a:rPr>
              <a:t>绿色化工</a:t>
            </a:r>
          </a:p>
        </p:txBody>
      </p:sp>
      <p:sp>
        <p:nvSpPr>
          <p:cNvPr id="9" name="文本框 8"/>
          <p:cNvSpPr txBox="1"/>
          <p:nvPr/>
        </p:nvSpPr>
        <p:spPr>
          <a:xfrm>
            <a:off x="1330036" y="1662545"/>
            <a:ext cx="1826141" cy="584775"/>
          </a:xfrm>
          <a:prstGeom prst="rect">
            <a:avLst/>
          </a:prstGeom>
          <a:noFill/>
        </p:spPr>
        <p:txBody>
          <a:bodyPr wrap="none" rtlCol="0">
            <a:spAutoFit/>
          </a:bodyPr>
          <a:lstStyle/>
          <a:p>
            <a:r>
              <a:rPr lang="zh-CN" altLang="en-US" sz="3200" dirty="0" smtClean="0">
                <a:solidFill>
                  <a:schemeClr val="bg1"/>
                </a:solidFill>
              </a:rPr>
              <a:t>示例一：</a:t>
            </a:r>
            <a:endParaRPr lang="zh-CN" altLang="en-US" sz="3200" dirty="0">
              <a:solidFill>
                <a:schemeClr val="bg1"/>
              </a:solidFill>
            </a:endParaRPr>
          </a:p>
        </p:txBody>
      </p:sp>
    </p:spTree>
    <p:extLst>
      <p:ext uri="{BB962C8B-B14F-4D97-AF65-F5344CB8AC3E}">
        <p14:creationId xmlns:p14="http://schemas.microsoft.com/office/powerpoint/2010/main" val="1511592064"/>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p:cNvSpPr txBox="1"/>
          <p:nvPr/>
        </p:nvSpPr>
        <p:spPr>
          <a:xfrm>
            <a:off x="8446814" y="2162777"/>
            <a:ext cx="2301875" cy="646112"/>
          </a:xfrm>
          <a:prstGeom prst="rect">
            <a:avLst/>
          </a:prstGeom>
          <a:noFill/>
        </p:spPr>
        <p:txBody>
          <a:bodyPr>
            <a:spAutoFit/>
          </a:bodyPr>
          <a:lstStyle/>
          <a:p>
            <a:pPr>
              <a:defRPr/>
            </a:pPr>
            <a:r>
              <a:rPr lang="zh-CN" altLang="en-US" sz="3600" b="1" kern="0" dirty="0">
                <a:solidFill>
                  <a:srgbClr val="FF0000"/>
                </a:solidFill>
                <a:latin typeface="+mn-lt"/>
                <a:ea typeface="微软雅黑" pitchFamily="34" charset="-122"/>
              </a:rPr>
              <a:t>精准发现</a:t>
            </a:r>
          </a:p>
        </p:txBody>
      </p:sp>
      <p:sp>
        <p:nvSpPr>
          <p:cNvPr id="9" name="TextBox 19"/>
          <p:cNvSpPr txBox="1"/>
          <p:nvPr/>
        </p:nvSpPr>
        <p:spPr>
          <a:xfrm>
            <a:off x="7194277" y="3449747"/>
            <a:ext cx="2403475" cy="646112"/>
          </a:xfrm>
          <a:prstGeom prst="rect">
            <a:avLst/>
          </a:prstGeom>
          <a:noFill/>
        </p:spPr>
        <p:txBody>
          <a:bodyPr>
            <a:spAutoFit/>
          </a:bodyPr>
          <a:lstStyle/>
          <a:p>
            <a:pPr>
              <a:defRPr/>
            </a:pPr>
            <a:r>
              <a:rPr lang="zh-CN" altLang="en-US" sz="3600" b="1" kern="0" dirty="0">
                <a:solidFill>
                  <a:srgbClr val="FF0000"/>
                </a:solidFill>
                <a:latin typeface="+mn-lt"/>
                <a:ea typeface="微软雅黑" pitchFamily="34" charset="-122"/>
              </a:rPr>
              <a:t>全局分析</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2748" y="917465"/>
            <a:ext cx="2598245" cy="5286082"/>
          </a:xfrm>
          <a:prstGeom prst="rect">
            <a:avLst/>
          </a:prstGeom>
        </p:spPr>
      </p:pic>
    </p:spTree>
    <p:extLst>
      <p:ext uri="{BB962C8B-B14F-4D97-AF65-F5344CB8AC3E}">
        <p14:creationId xmlns:p14="http://schemas.microsoft.com/office/powerpoint/2010/main" val="3943539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5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9"/>
                                        </p:tgtEl>
                                        <p:attrNameLst>
                                          <p:attrName>fillcolor</p:attrName>
                                        </p:attrNameLst>
                                      </p:cBhvr>
                                      <p:tavLst>
                                        <p:tav tm="0">
                                          <p:val>
                                            <p:clrVal>
                                              <a:schemeClr val="accent2"/>
                                            </p:clrVal>
                                          </p:val>
                                        </p:tav>
                                        <p:tav tm="50000">
                                          <p:val>
                                            <p:clrVal>
                                              <a:schemeClr val="hlink"/>
                                            </p:clrVal>
                                          </p:val>
                                        </p:tav>
                                      </p:tavLst>
                                    </p:anim>
                                    <p:set>
                                      <p:cBhvr>
                                        <p:cTn id="16" dur="50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662689" y="-509155"/>
            <a:ext cx="7689850" cy="3387437"/>
            <a:chOff x="0" y="0"/>
            <a:chExt cx="5767536" cy="4064000"/>
          </a:xfrm>
        </p:grpSpPr>
        <p:sp>
          <p:nvSpPr>
            <p:cNvPr id="64517" name="Rectangle 3"/>
            <p:cNvSpPr>
              <a:spLocks noChangeArrowheads="1"/>
            </p:cNvSpPr>
            <p:nvPr/>
          </p:nvSpPr>
          <p:spPr bwMode="auto">
            <a:xfrm rot="5400000">
              <a:off x="2876667" y="-986257"/>
              <a:ext cx="1017007" cy="4740323"/>
            </a:xfrm>
            <a:prstGeom prst="rect">
              <a:avLst/>
            </a:prstGeom>
            <a:solidFill>
              <a:srgbClr val="DEE7CF">
                <a:alpha val="89018"/>
              </a:srgbClr>
            </a:solidFill>
            <a:ln w="9525">
              <a:solidFill>
                <a:srgbClr val="DEE7CF">
                  <a:alpha val="89018"/>
                </a:srgbClr>
              </a:solidFill>
              <a:bevel/>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4518" name="Rectangle 4"/>
            <p:cNvSpPr>
              <a:spLocks noChangeArrowheads="1"/>
            </p:cNvSpPr>
            <p:nvPr/>
          </p:nvSpPr>
          <p:spPr bwMode="auto">
            <a:xfrm rot="5400000">
              <a:off x="2876667" y="-986257"/>
              <a:ext cx="1017007" cy="47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247650" tIns="123825" rIns="247650" bIns="123825" anchor="ctr"/>
            <a:lstStyle>
              <a:lvl1pPr marL="342900" indent="-342900">
                <a:defRPr>
                  <a:solidFill>
                    <a:schemeClr val="tx1"/>
                  </a:solidFill>
                  <a:latin typeface="Calibri" panose="020F0502020204030204" pitchFamily="34" charset="0"/>
                  <a:ea typeface="宋体" panose="02010600030101010101" pitchFamily="2" charset="-122"/>
                </a:defRPr>
              </a:lvl1pPr>
              <a:lvl2pPr marL="280988" indent="-280988">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r>
                <a:rPr lang="zh-CN" altLang="en-US" sz="4800" dirty="0">
                  <a:solidFill>
                    <a:srgbClr val="000000"/>
                  </a:solidFill>
                  <a:latin typeface="宋体" panose="02010600030101010101" pitchFamily="2" charset="-122"/>
                  <a:sym typeface="宋体" panose="02010600030101010101" pitchFamily="2" charset="-122"/>
                </a:rPr>
                <a:t> 科研人员</a:t>
              </a:r>
            </a:p>
          </p:txBody>
        </p:sp>
        <p:sp>
          <p:nvSpPr>
            <p:cNvPr id="64519" name="AutoShape 5"/>
            <p:cNvSpPr>
              <a:spLocks noChangeArrowheads="1"/>
            </p:cNvSpPr>
            <p:nvPr/>
          </p:nvSpPr>
          <p:spPr bwMode="auto">
            <a:xfrm>
              <a:off x="103" y="670783"/>
              <a:ext cx="1027004" cy="1449019"/>
            </a:xfrm>
            <a:prstGeom prst="roundRect">
              <a:avLst>
                <a:gd name="adj" fmla="val 16667"/>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4520" name="Rectangle 6"/>
            <p:cNvSpPr>
              <a:spLocks noChangeArrowheads="1"/>
            </p:cNvSpPr>
            <p:nvPr/>
          </p:nvSpPr>
          <p:spPr bwMode="auto">
            <a:xfrm>
              <a:off x="103" y="670783"/>
              <a:ext cx="1027004" cy="144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40" tIns="83820" rIns="167640" bIns="838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4400" dirty="0">
                  <a:solidFill>
                    <a:srgbClr val="FFFFFF"/>
                  </a:solidFill>
                  <a:latin typeface="宋体" panose="02010600030101010101" pitchFamily="2" charset="-122"/>
                  <a:sym typeface="宋体" panose="02010600030101010101" pitchFamily="2" charset="-122"/>
                </a:rPr>
                <a:t>1</a:t>
              </a:r>
              <a:endParaRPr lang="zh-CN" altLang="en-US" dirty="0">
                <a:latin typeface="Arial" panose="020B0604020202020204" pitchFamily="34" charset="0"/>
              </a:endParaRP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951" y="1449542"/>
            <a:ext cx="7086822" cy="4941360"/>
          </a:xfrm>
          <a:prstGeom prst="rect">
            <a:avLst/>
          </a:prstGeom>
        </p:spPr>
      </p:pic>
      <p:sp>
        <p:nvSpPr>
          <p:cNvPr id="12" name="矩形 11"/>
          <p:cNvSpPr>
            <a:spLocks noChangeArrowheads="1"/>
          </p:cNvSpPr>
          <p:nvPr/>
        </p:nvSpPr>
        <p:spPr bwMode="auto">
          <a:xfrm>
            <a:off x="261332" y="3609866"/>
            <a:ext cx="3267075" cy="620713"/>
          </a:xfrm>
          <a:prstGeom prst="rect">
            <a:avLst/>
          </a:prstGeom>
          <a:solidFill>
            <a:srgbClr val="4F81BD">
              <a:alpha val="59999"/>
            </a:srgbClr>
          </a:solidFill>
          <a:ln w="25400">
            <a:solidFill>
              <a:srgbClr val="395E8A"/>
            </a:solidFill>
            <a:bevel/>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3600" dirty="0" smtClean="0">
                <a:solidFill>
                  <a:srgbClr val="FFFFFF"/>
                </a:solidFill>
                <a:latin typeface="宋体" panose="02010600030101010101" pitchFamily="2" charset="-122"/>
                <a:sym typeface="宋体" panose="02010600030101010101" pitchFamily="2" charset="-122"/>
              </a:rPr>
              <a:t>分析研究趋势</a:t>
            </a:r>
            <a:endParaRPr lang="zh-CN" altLang="en-US" sz="3600" dirty="0">
              <a:solidFill>
                <a:srgbClr val="FFFFFF"/>
              </a:solidFill>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3680496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6944" y="1242313"/>
            <a:ext cx="5848350" cy="5418880"/>
          </a:xfrm>
          <a:prstGeom prst="rect">
            <a:avLst/>
          </a:prstGeom>
        </p:spPr>
      </p:pic>
      <p:sp>
        <p:nvSpPr>
          <p:cNvPr id="11" name="矩形 10"/>
          <p:cNvSpPr>
            <a:spLocks noChangeArrowheads="1"/>
          </p:cNvSpPr>
          <p:nvPr/>
        </p:nvSpPr>
        <p:spPr bwMode="auto">
          <a:xfrm>
            <a:off x="261332" y="3641397"/>
            <a:ext cx="3267075" cy="620713"/>
          </a:xfrm>
          <a:prstGeom prst="rect">
            <a:avLst/>
          </a:prstGeom>
          <a:solidFill>
            <a:srgbClr val="4F81BD">
              <a:alpha val="59999"/>
            </a:srgbClr>
          </a:solidFill>
          <a:ln w="25400">
            <a:solidFill>
              <a:srgbClr val="395E8A"/>
            </a:solidFill>
            <a:bevel/>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3600" dirty="0" smtClean="0">
                <a:solidFill>
                  <a:srgbClr val="FFFFFF"/>
                </a:solidFill>
                <a:latin typeface="宋体" panose="02010600030101010101" pitchFamily="2" charset="-122"/>
                <a:sym typeface="宋体" panose="02010600030101010101" pitchFamily="2" charset="-122"/>
              </a:rPr>
              <a:t>确定研究方向</a:t>
            </a:r>
            <a:endParaRPr lang="zh-CN" altLang="en-US" sz="3600" dirty="0">
              <a:solidFill>
                <a:srgbClr val="FFFFFF"/>
              </a:solidFill>
              <a:latin typeface="宋体" panose="02010600030101010101" pitchFamily="2" charset="-122"/>
              <a:sym typeface="宋体" panose="02010600030101010101" pitchFamily="2" charset="-122"/>
            </a:endParaRPr>
          </a:p>
        </p:txBody>
      </p:sp>
      <p:sp>
        <p:nvSpPr>
          <p:cNvPr id="4" name="椭圆 3"/>
          <p:cNvSpPr/>
          <p:nvPr/>
        </p:nvSpPr>
        <p:spPr>
          <a:xfrm>
            <a:off x="8717972" y="3469340"/>
            <a:ext cx="735310" cy="6888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2"/>
          <p:cNvGrpSpPr>
            <a:grpSpLocks/>
          </p:cNvGrpSpPr>
          <p:nvPr/>
        </p:nvGrpSpPr>
        <p:grpSpPr bwMode="auto">
          <a:xfrm>
            <a:off x="1220643" y="-536596"/>
            <a:ext cx="7689850" cy="3387437"/>
            <a:chOff x="0" y="0"/>
            <a:chExt cx="5767536" cy="4064000"/>
          </a:xfrm>
        </p:grpSpPr>
        <p:sp>
          <p:nvSpPr>
            <p:cNvPr id="13" name="Rectangle 3"/>
            <p:cNvSpPr>
              <a:spLocks noChangeArrowheads="1"/>
            </p:cNvSpPr>
            <p:nvPr/>
          </p:nvSpPr>
          <p:spPr bwMode="auto">
            <a:xfrm rot="5400000">
              <a:off x="2876667" y="-986257"/>
              <a:ext cx="1017007" cy="4740323"/>
            </a:xfrm>
            <a:prstGeom prst="rect">
              <a:avLst/>
            </a:prstGeom>
            <a:solidFill>
              <a:srgbClr val="DEE7CF">
                <a:alpha val="89018"/>
              </a:srgbClr>
            </a:solidFill>
            <a:ln w="9525">
              <a:solidFill>
                <a:srgbClr val="DEE7CF">
                  <a:alpha val="89018"/>
                </a:srgbClr>
              </a:solidFill>
              <a:bevel/>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 name="Rectangle 4"/>
            <p:cNvSpPr>
              <a:spLocks noChangeArrowheads="1"/>
            </p:cNvSpPr>
            <p:nvPr/>
          </p:nvSpPr>
          <p:spPr bwMode="auto">
            <a:xfrm rot="5400000">
              <a:off x="2876667" y="-986257"/>
              <a:ext cx="1017007" cy="47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247650" tIns="123825" rIns="247650" bIns="123825" anchor="ctr"/>
            <a:lstStyle>
              <a:lvl1pPr marL="342900" indent="-342900">
                <a:defRPr>
                  <a:solidFill>
                    <a:schemeClr val="tx1"/>
                  </a:solidFill>
                  <a:latin typeface="Calibri" panose="020F0502020204030204" pitchFamily="34" charset="0"/>
                  <a:ea typeface="宋体" panose="02010600030101010101" pitchFamily="2" charset="-122"/>
                </a:defRPr>
              </a:lvl1pPr>
              <a:lvl2pPr marL="280988" indent="-280988">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r>
                <a:rPr lang="zh-CN" altLang="en-US" sz="4800" dirty="0">
                  <a:solidFill>
                    <a:srgbClr val="000000"/>
                  </a:solidFill>
                  <a:latin typeface="宋体" panose="02010600030101010101" pitchFamily="2" charset="-122"/>
                  <a:sym typeface="宋体" panose="02010600030101010101" pitchFamily="2" charset="-122"/>
                </a:rPr>
                <a:t> 科研人员</a:t>
              </a:r>
            </a:p>
          </p:txBody>
        </p:sp>
        <p:sp>
          <p:nvSpPr>
            <p:cNvPr id="15" name="AutoShape 5"/>
            <p:cNvSpPr>
              <a:spLocks noChangeArrowheads="1"/>
            </p:cNvSpPr>
            <p:nvPr/>
          </p:nvSpPr>
          <p:spPr bwMode="auto">
            <a:xfrm>
              <a:off x="103" y="670783"/>
              <a:ext cx="1027004" cy="1449019"/>
            </a:xfrm>
            <a:prstGeom prst="roundRect">
              <a:avLst>
                <a:gd name="adj" fmla="val 16667"/>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6" name="Rectangle 6"/>
            <p:cNvSpPr>
              <a:spLocks noChangeArrowheads="1"/>
            </p:cNvSpPr>
            <p:nvPr/>
          </p:nvSpPr>
          <p:spPr bwMode="auto">
            <a:xfrm>
              <a:off x="103" y="670783"/>
              <a:ext cx="1027004" cy="144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40" tIns="83820" rIns="167640" bIns="838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4400" dirty="0">
                  <a:solidFill>
                    <a:srgbClr val="FFFFFF"/>
                  </a:solidFill>
                  <a:latin typeface="宋体" panose="02010600030101010101" pitchFamily="2" charset="-122"/>
                  <a:sym typeface="宋体" panose="02010600030101010101" pitchFamily="2" charset="-122"/>
                </a:rPr>
                <a:t>1</a:t>
              </a:r>
              <a:endParaRPr lang="zh-CN" altLang="en-US" dirty="0">
                <a:latin typeface="Arial" panose="020B0604020202020204" pitchFamily="34" charset="0"/>
              </a:endParaRPr>
            </a:p>
          </p:txBody>
        </p:sp>
      </p:grpSp>
    </p:spTree>
    <p:extLst>
      <p:ext uri="{BB962C8B-B14F-4D97-AF65-F5344CB8AC3E}">
        <p14:creationId xmlns:p14="http://schemas.microsoft.com/office/powerpoint/2010/main" val="2422632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027" y="2188646"/>
            <a:ext cx="8248645" cy="4558173"/>
          </a:xfrm>
          <a:prstGeom prst="rect">
            <a:avLst/>
          </a:prstGeom>
        </p:spPr>
      </p:pic>
      <p:sp>
        <p:nvSpPr>
          <p:cNvPr id="11" name="矩形 10"/>
          <p:cNvSpPr>
            <a:spLocks noChangeArrowheads="1"/>
          </p:cNvSpPr>
          <p:nvPr/>
        </p:nvSpPr>
        <p:spPr bwMode="auto">
          <a:xfrm>
            <a:off x="292504" y="1302402"/>
            <a:ext cx="3267075" cy="620713"/>
          </a:xfrm>
          <a:prstGeom prst="rect">
            <a:avLst/>
          </a:prstGeom>
          <a:solidFill>
            <a:srgbClr val="4F81BD">
              <a:alpha val="59999"/>
            </a:srgbClr>
          </a:solidFill>
          <a:ln w="25400">
            <a:solidFill>
              <a:srgbClr val="395E8A"/>
            </a:solidFill>
            <a:bevel/>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3600" dirty="0" smtClean="0">
                <a:solidFill>
                  <a:srgbClr val="FFFFFF"/>
                </a:solidFill>
                <a:latin typeface="宋体" panose="02010600030101010101" pitchFamily="2" charset="-122"/>
                <a:sym typeface="宋体" panose="02010600030101010101" pitchFamily="2" charset="-122"/>
              </a:rPr>
              <a:t>发现研究文献</a:t>
            </a:r>
            <a:endParaRPr lang="zh-CN" altLang="en-US" sz="3600" dirty="0">
              <a:solidFill>
                <a:srgbClr val="FFFFFF"/>
              </a:solidFill>
              <a:latin typeface="宋体" panose="02010600030101010101" pitchFamily="2" charset="-122"/>
              <a:sym typeface="宋体" panose="02010600030101010101" pitchFamily="2" charset="-122"/>
            </a:endParaRPr>
          </a:p>
        </p:txBody>
      </p:sp>
      <p:sp>
        <p:nvSpPr>
          <p:cNvPr id="12" name="圆角矩形 11"/>
          <p:cNvSpPr/>
          <p:nvPr/>
        </p:nvSpPr>
        <p:spPr>
          <a:xfrm>
            <a:off x="6562165" y="2624441"/>
            <a:ext cx="2971800" cy="37898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8525434" y="3092824"/>
            <a:ext cx="654357" cy="316618"/>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2"/>
          <p:cNvGrpSpPr>
            <a:grpSpLocks/>
          </p:cNvGrpSpPr>
          <p:nvPr/>
        </p:nvGrpSpPr>
        <p:grpSpPr bwMode="auto">
          <a:xfrm>
            <a:off x="1600343" y="-599166"/>
            <a:ext cx="7689850" cy="3387437"/>
            <a:chOff x="0" y="0"/>
            <a:chExt cx="5767536" cy="4064000"/>
          </a:xfrm>
        </p:grpSpPr>
        <p:sp>
          <p:nvSpPr>
            <p:cNvPr id="15" name="Rectangle 3"/>
            <p:cNvSpPr>
              <a:spLocks noChangeArrowheads="1"/>
            </p:cNvSpPr>
            <p:nvPr/>
          </p:nvSpPr>
          <p:spPr bwMode="auto">
            <a:xfrm rot="5400000">
              <a:off x="2876667" y="-986257"/>
              <a:ext cx="1017007" cy="4740323"/>
            </a:xfrm>
            <a:prstGeom prst="rect">
              <a:avLst/>
            </a:prstGeom>
            <a:solidFill>
              <a:srgbClr val="DEE7CF">
                <a:alpha val="89018"/>
              </a:srgbClr>
            </a:solidFill>
            <a:ln w="9525">
              <a:solidFill>
                <a:srgbClr val="DEE7CF">
                  <a:alpha val="89018"/>
                </a:srgbClr>
              </a:solidFill>
              <a:bevel/>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6" name="Rectangle 4"/>
            <p:cNvSpPr>
              <a:spLocks noChangeArrowheads="1"/>
            </p:cNvSpPr>
            <p:nvPr/>
          </p:nvSpPr>
          <p:spPr bwMode="auto">
            <a:xfrm rot="5400000">
              <a:off x="2876667" y="-986257"/>
              <a:ext cx="1017007" cy="47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247650" tIns="123825" rIns="247650" bIns="123825" anchor="ctr"/>
            <a:lstStyle>
              <a:lvl1pPr marL="342900" indent="-342900">
                <a:defRPr>
                  <a:solidFill>
                    <a:schemeClr val="tx1"/>
                  </a:solidFill>
                  <a:latin typeface="Calibri" panose="020F0502020204030204" pitchFamily="34" charset="0"/>
                  <a:ea typeface="宋体" panose="02010600030101010101" pitchFamily="2" charset="-122"/>
                </a:defRPr>
              </a:lvl1pPr>
              <a:lvl2pPr marL="280988" indent="-280988">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r>
                <a:rPr lang="zh-CN" altLang="en-US" sz="4800" dirty="0">
                  <a:solidFill>
                    <a:srgbClr val="000000"/>
                  </a:solidFill>
                  <a:latin typeface="宋体" panose="02010600030101010101" pitchFamily="2" charset="-122"/>
                  <a:sym typeface="宋体" panose="02010600030101010101" pitchFamily="2" charset="-122"/>
                </a:rPr>
                <a:t> </a:t>
              </a:r>
              <a:r>
                <a:rPr lang="zh-CN" altLang="en-US" sz="4800" dirty="0" smtClean="0">
                  <a:solidFill>
                    <a:srgbClr val="000000"/>
                  </a:solidFill>
                  <a:latin typeface="宋体" panose="02010600030101010101" pitchFamily="2" charset="-122"/>
                  <a:sym typeface="宋体" panose="02010600030101010101" pitchFamily="2" charset="-122"/>
                </a:rPr>
                <a:t>科研人员</a:t>
              </a:r>
              <a:endParaRPr lang="zh-CN" altLang="en-US" sz="4800" dirty="0">
                <a:solidFill>
                  <a:srgbClr val="000000"/>
                </a:solidFill>
                <a:latin typeface="宋体" panose="02010600030101010101" pitchFamily="2" charset="-122"/>
                <a:sym typeface="宋体" panose="02010600030101010101" pitchFamily="2" charset="-122"/>
              </a:endParaRPr>
            </a:p>
          </p:txBody>
        </p:sp>
        <p:sp>
          <p:nvSpPr>
            <p:cNvPr id="17" name="AutoShape 5"/>
            <p:cNvSpPr>
              <a:spLocks noChangeArrowheads="1"/>
            </p:cNvSpPr>
            <p:nvPr/>
          </p:nvSpPr>
          <p:spPr bwMode="auto">
            <a:xfrm>
              <a:off x="103" y="670783"/>
              <a:ext cx="1027004" cy="1449019"/>
            </a:xfrm>
            <a:prstGeom prst="roundRect">
              <a:avLst>
                <a:gd name="adj" fmla="val 16667"/>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8" name="Rectangle 6"/>
            <p:cNvSpPr>
              <a:spLocks noChangeArrowheads="1"/>
            </p:cNvSpPr>
            <p:nvPr/>
          </p:nvSpPr>
          <p:spPr bwMode="auto">
            <a:xfrm>
              <a:off x="103" y="670783"/>
              <a:ext cx="1027004" cy="144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40" tIns="83820" rIns="167640" bIns="838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4400" dirty="0">
                  <a:solidFill>
                    <a:srgbClr val="FFFFFF"/>
                  </a:solidFill>
                  <a:latin typeface="宋体" panose="02010600030101010101" pitchFamily="2" charset="-122"/>
                  <a:sym typeface="宋体" panose="02010600030101010101" pitchFamily="2" charset="-122"/>
                </a:rPr>
                <a:t>1</a:t>
              </a:r>
              <a:endParaRPr lang="zh-CN" altLang="en-US" dirty="0">
                <a:latin typeface="Arial" panose="020B0604020202020204" pitchFamily="34" charset="0"/>
              </a:endParaRPr>
            </a:p>
          </p:txBody>
        </p:sp>
      </p:grpSp>
    </p:spTree>
    <p:extLst>
      <p:ext uri="{BB962C8B-B14F-4D97-AF65-F5344CB8AC3E}">
        <p14:creationId xmlns:p14="http://schemas.microsoft.com/office/powerpoint/2010/main" val="579807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42234" y="1149137"/>
            <a:ext cx="7848587" cy="5543247"/>
            <a:chOff x="4052060" y="1228331"/>
            <a:chExt cx="7566198" cy="5386347"/>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2060" y="1228331"/>
              <a:ext cx="7566198" cy="359089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2060" y="4819229"/>
              <a:ext cx="7566198" cy="1795449"/>
            </a:xfrm>
            <a:prstGeom prst="rect">
              <a:avLst/>
            </a:prstGeom>
          </p:spPr>
        </p:pic>
      </p:grpSp>
      <p:sp>
        <p:nvSpPr>
          <p:cNvPr id="11" name="矩形 10"/>
          <p:cNvSpPr>
            <a:spLocks noChangeArrowheads="1"/>
          </p:cNvSpPr>
          <p:nvPr/>
        </p:nvSpPr>
        <p:spPr bwMode="auto">
          <a:xfrm>
            <a:off x="489931" y="2777548"/>
            <a:ext cx="3267075" cy="620713"/>
          </a:xfrm>
          <a:prstGeom prst="rect">
            <a:avLst/>
          </a:prstGeom>
          <a:solidFill>
            <a:srgbClr val="4F81BD">
              <a:alpha val="59999"/>
            </a:srgbClr>
          </a:solidFill>
          <a:ln w="25400">
            <a:solidFill>
              <a:srgbClr val="395E8A"/>
            </a:solidFill>
            <a:bevel/>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3600" dirty="0" smtClean="0">
                <a:solidFill>
                  <a:srgbClr val="FFFFFF"/>
                </a:solidFill>
                <a:latin typeface="宋体" panose="02010600030101010101" pitchFamily="2" charset="-122"/>
                <a:sym typeface="宋体" panose="02010600030101010101" pitchFamily="2" charset="-122"/>
              </a:rPr>
              <a:t>发现研究文献</a:t>
            </a:r>
            <a:endParaRPr lang="zh-CN" altLang="en-US" sz="3600" dirty="0">
              <a:solidFill>
                <a:srgbClr val="FFFFFF"/>
              </a:solidFill>
              <a:latin typeface="宋体" panose="02010600030101010101" pitchFamily="2" charset="-122"/>
              <a:sym typeface="宋体" panose="02010600030101010101" pitchFamily="2" charset="-122"/>
            </a:endParaRPr>
          </a:p>
        </p:txBody>
      </p:sp>
      <p:sp>
        <p:nvSpPr>
          <p:cNvPr id="12" name="圆角矩形 11"/>
          <p:cNvSpPr/>
          <p:nvPr/>
        </p:nvSpPr>
        <p:spPr>
          <a:xfrm>
            <a:off x="5112327" y="1176031"/>
            <a:ext cx="3856861" cy="2709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105527" y="3200399"/>
            <a:ext cx="3204755" cy="2248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118974" y="4973325"/>
            <a:ext cx="4818402" cy="266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5112326" y="1900269"/>
            <a:ext cx="2740755" cy="2644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6656910" y="3671196"/>
            <a:ext cx="685184" cy="23365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5647765" y="5622661"/>
            <a:ext cx="712694" cy="3053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Group 2"/>
          <p:cNvGrpSpPr>
            <a:grpSpLocks/>
          </p:cNvGrpSpPr>
          <p:nvPr/>
        </p:nvGrpSpPr>
        <p:grpSpPr bwMode="auto">
          <a:xfrm>
            <a:off x="1111827" y="-504190"/>
            <a:ext cx="7053325" cy="2847504"/>
            <a:chOff x="0" y="0"/>
            <a:chExt cx="5767536" cy="4064000"/>
          </a:xfrm>
        </p:grpSpPr>
        <p:sp>
          <p:nvSpPr>
            <p:cNvPr id="26" name="Rectangle 3"/>
            <p:cNvSpPr>
              <a:spLocks noChangeArrowheads="1"/>
            </p:cNvSpPr>
            <p:nvPr/>
          </p:nvSpPr>
          <p:spPr bwMode="auto">
            <a:xfrm rot="5400000">
              <a:off x="2876667" y="-986257"/>
              <a:ext cx="1017007" cy="4740323"/>
            </a:xfrm>
            <a:prstGeom prst="rect">
              <a:avLst/>
            </a:prstGeom>
            <a:solidFill>
              <a:srgbClr val="DEE7CF">
                <a:alpha val="89018"/>
              </a:srgbClr>
            </a:solidFill>
            <a:ln w="9525">
              <a:solidFill>
                <a:srgbClr val="DEE7CF">
                  <a:alpha val="89018"/>
                </a:srgbClr>
              </a:solidFill>
              <a:bevel/>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7" name="Rectangle 4"/>
            <p:cNvSpPr>
              <a:spLocks noChangeArrowheads="1"/>
            </p:cNvSpPr>
            <p:nvPr/>
          </p:nvSpPr>
          <p:spPr bwMode="auto">
            <a:xfrm rot="5400000">
              <a:off x="2876667" y="-986257"/>
              <a:ext cx="1017007" cy="47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247650" tIns="123825" rIns="247650" bIns="123825" anchor="ctr"/>
            <a:lstStyle>
              <a:lvl1pPr marL="342900" indent="-342900">
                <a:defRPr>
                  <a:solidFill>
                    <a:schemeClr val="tx1"/>
                  </a:solidFill>
                  <a:latin typeface="Calibri" panose="020F0502020204030204" pitchFamily="34" charset="0"/>
                  <a:ea typeface="宋体" panose="02010600030101010101" pitchFamily="2" charset="-122"/>
                </a:defRPr>
              </a:lvl1pPr>
              <a:lvl2pPr marL="280988" indent="-280988">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r>
                <a:rPr lang="zh-CN" altLang="en-US" sz="4800" dirty="0">
                  <a:solidFill>
                    <a:srgbClr val="000000"/>
                  </a:solidFill>
                  <a:latin typeface="宋体" panose="02010600030101010101" pitchFamily="2" charset="-122"/>
                  <a:sym typeface="宋体" panose="02010600030101010101" pitchFamily="2" charset="-122"/>
                </a:rPr>
                <a:t> </a:t>
              </a:r>
              <a:r>
                <a:rPr lang="zh-CN" altLang="en-US" sz="4800" dirty="0" smtClean="0">
                  <a:solidFill>
                    <a:srgbClr val="000000"/>
                  </a:solidFill>
                  <a:latin typeface="宋体" panose="02010600030101010101" pitchFamily="2" charset="-122"/>
                  <a:sym typeface="宋体" panose="02010600030101010101" pitchFamily="2" charset="-122"/>
                </a:rPr>
                <a:t>科研人员</a:t>
              </a:r>
              <a:endParaRPr lang="zh-CN" altLang="en-US" sz="4800" dirty="0">
                <a:solidFill>
                  <a:srgbClr val="000000"/>
                </a:solidFill>
                <a:latin typeface="宋体" panose="02010600030101010101" pitchFamily="2" charset="-122"/>
                <a:sym typeface="宋体" panose="02010600030101010101" pitchFamily="2" charset="-122"/>
              </a:endParaRPr>
            </a:p>
          </p:txBody>
        </p:sp>
        <p:sp>
          <p:nvSpPr>
            <p:cNvPr id="28" name="AutoShape 5"/>
            <p:cNvSpPr>
              <a:spLocks noChangeArrowheads="1"/>
            </p:cNvSpPr>
            <p:nvPr/>
          </p:nvSpPr>
          <p:spPr bwMode="auto">
            <a:xfrm>
              <a:off x="103" y="670783"/>
              <a:ext cx="1027004" cy="1449019"/>
            </a:xfrm>
            <a:prstGeom prst="roundRect">
              <a:avLst>
                <a:gd name="adj" fmla="val 16667"/>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9" name="Rectangle 6"/>
            <p:cNvSpPr>
              <a:spLocks noChangeArrowheads="1"/>
            </p:cNvSpPr>
            <p:nvPr/>
          </p:nvSpPr>
          <p:spPr bwMode="auto">
            <a:xfrm>
              <a:off x="103" y="670783"/>
              <a:ext cx="1027004" cy="144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40" tIns="83820" rIns="167640" bIns="838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4400" dirty="0">
                  <a:solidFill>
                    <a:srgbClr val="FFFFFF"/>
                  </a:solidFill>
                  <a:latin typeface="宋体" panose="02010600030101010101" pitchFamily="2" charset="-122"/>
                  <a:sym typeface="宋体" panose="02010600030101010101" pitchFamily="2" charset="-122"/>
                </a:rPr>
                <a:t>1</a:t>
              </a:r>
              <a:endParaRPr lang="zh-CN" altLang="en-US" dirty="0">
                <a:latin typeface="Arial" panose="020B0604020202020204" pitchFamily="34" charset="0"/>
              </a:endParaRPr>
            </a:p>
          </p:txBody>
        </p:sp>
      </p:grpSp>
    </p:spTree>
    <p:extLst>
      <p:ext uri="{BB962C8B-B14F-4D97-AF65-F5344CB8AC3E}">
        <p14:creationId xmlns:p14="http://schemas.microsoft.com/office/powerpoint/2010/main" val="1832773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479834" y="1146175"/>
            <a:ext cx="2229620" cy="620713"/>
          </a:xfrm>
          <a:prstGeom prst="rect">
            <a:avLst/>
          </a:prstGeom>
          <a:solidFill>
            <a:srgbClr val="4F81BD">
              <a:alpha val="59999"/>
            </a:srgbClr>
          </a:solidFill>
          <a:ln w="25400">
            <a:solidFill>
              <a:srgbClr val="395E8A"/>
            </a:solidFill>
            <a:bevel/>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3600" dirty="0" smtClean="0">
                <a:solidFill>
                  <a:srgbClr val="FFFFFF"/>
                </a:solidFill>
                <a:latin typeface="宋体" panose="02010600030101010101" pitchFamily="2" charset="-122"/>
                <a:sym typeface="宋体" panose="02010600030101010101" pitchFamily="2" charset="-122"/>
              </a:rPr>
              <a:t>投稿</a:t>
            </a:r>
            <a:endParaRPr lang="zh-CN" altLang="en-US" sz="3600" dirty="0">
              <a:solidFill>
                <a:srgbClr val="FFFFFF"/>
              </a:solidFill>
              <a:latin typeface="宋体" panose="02010600030101010101" pitchFamily="2" charset="-122"/>
              <a:sym typeface="宋体" panose="0201060003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16" y="2124200"/>
            <a:ext cx="8697420" cy="4092201"/>
          </a:xfrm>
          <a:prstGeom prst="rect">
            <a:avLst/>
          </a:prstGeom>
        </p:spPr>
      </p:pic>
      <p:grpSp>
        <p:nvGrpSpPr>
          <p:cNvPr id="11" name="Group 2"/>
          <p:cNvGrpSpPr>
            <a:grpSpLocks/>
          </p:cNvGrpSpPr>
          <p:nvPr/>
        </p:nvGrpSpPr>
        <p:grpSpPr bwMode="auto">
          <a:xfrm>
            <a:off x="820882" y="-384464"/>
            <a:ext cx="7575694" cy="2774373"/>
            <a:chOff x="0" y="0"/>
            <a:chExt cx="5767536" cy="4064000"/>
          </a:xfrm>
        </p:grpSpPr>
        <p:sp>
          <p:nvSpPr>
            <p:cNvPr id="12" name="Rectangle 3"/>
            <p:cNvSpPr>
              <a:spLocks noChangeArrowheads="1"/>
            </p:cNvSpPr>
            <p:nvPr/>
          </p:nvSpPr>
          <p:spPr bwMode="auto">
            <a:xfrm rot="5400000">
              <a:off x="2876667" y="-986257"/>
              <a:ext cx="1017007" cy="4740323"/>
            </a:xfrm>
            <a:prstGeom prst="rect">
              <a:avLst/>
            </a:prstGeom>
            <a:solidFill>
              <a:srgbClr val="DEE7CF">
                <a:alpha val="89018"/>
              </a:srgbClr>
            </a:solidFill>
            <a:ln w="9525">
              <a:solidFill>
                <a:srgbClr val="DEE7CF">
                  <a:alpha val="89018"/>
                </a:srgbClr>
              </a:solidFill>
              <a:bevel/>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3" name="Rectangle 4"/>
            <p:cNvSpPr>
              <a:spLocks noChangeArrowheads="1"/>
            </p:cNvSpPr>
            <p:nvPr/>
          </p:nvSpPr>
          <p:spPr bwMode="auto">
            <a:xfrm rot="5400000">
              <a:off x="2876667" y="-986257"/>
              <a:ext cx="1017007" cy="47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247650" tIns="123825" rIns="247650" bIns="123825" anchor="ctr"/>
            <a:lstStyle>
              <a:lvl1pPr marL="342900" indent="-342900">
                <a:defRPr>
                  <a:solidFill>
                    <a:schemeClr val="tx1"/>
                  </a:solidFill>
                  <a:latin typeface="Calibri" panose="020F0502020204030204" pitchFamily="34" charset="0"/>
                  <a:ea typeface="宋体" panose="02010600030101010101" pitchFamily="2" charset="-122"/>
                </a:defRPr>
              </a:lvl1pPr>
              <a:lvl2pPr marL="280988" indent="-280988">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r>
                <a:rPr lang="zh-CN" altLang="en-US" sz="4800" dirty="0">
                  <a:solidFill>
                    <a:srgbClr val="000000"/>
                  </a:solidFill>
                  <a:latin typeface="宋体" panose="02010600030101010101" pitchFamily="2" charset="-122"/>
                  <a:sym typeface="宋体" panose="02010600030101010101" pitchFamily="2" charset="-122"/>
                </a:rPr>
                <a:t> 科研人员</a:t>
              </a:r>
            </a:p>
          </p:txBody>
        </p:sp>
        <p:sp>
          <p:nvSpPr>
            <p:cNvPr id="14" name="AutoShape 5"/>
            <p:cNvSpPr>
              <a:spLocks noChangeArrowheads="1"/>
            </p:cNvSpPr>
            <p:nvPr/>
          </p:nvSpPr>
          <p:spPr bwMode="auto">
            <a:xfrm>
              <a:off x="103" y="670783"/>
              <a:ext cx="1027004" cy="1449019"/>
            </a:xfrm>
            <a:prstGeom prst="roundRect">
              <a:avLst>
                <a:gd name="adj" fmla="val 16667"/>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5" name="Rectangle 6"/>
            <p:cNvSpPr>
              <a:spLocks noChangeArrowheads="1"/>
            </p:cNvSpPr>
            <p:nvPr/>
          </p:nvSpPr>
          <p:spPr bwMode="auto">
            <a:xfrm>
              <a:off x="103" y="670783"/>
              <a:ext cx="1027004" cy="144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40" tIns="83820" rIns="167640" bIns="838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4400" dirty="0">
                  <a:solidFill>
                    <a:srgbClr val="FFFFFF"/>
                  </a:solidFill>
                  <a:latin typeface="宋体" panose="02010600030101010101" pitchFamily="2" charset="-122"/>
                  <a:sym typeface="宋体" panose="02010600030101010101" pitchFamily="2" charset="-122"/>
                </a:rPr>
                <a:t>1</a:t>
              </a:r>
              <a:endParaRPr lang="zh-CN" altLang="en-US" dirty="0">
                <a:latin typeface="Arial" panose="020B0604020202020204" pitchFamily="34" charset="0"/>
              </a:endParaRPr>
            </a:p>
          </p:txBody>
        </p:sp>
      </p:grpSp>
    </p:spTree>
    <p:extLst>
      <p:ext uri="{BB962C8B-B14F-4D97-AF65-F5344CB8AC3E}">
        <p14:creationId xmlns:p14="http://schemas.microsoft.com/office/powerpoint/2010/main" val="1224339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299358" y="1058863"/>
            <a:ext cx="3316677" cy="620713"/>
          </a:xfrm>
          <a:prstGeom prst="rect">
            <a:avLst/>
          </a:prstGeom>
          <a:solidFill>
            <a:srgbClr val="4F81BD">
              <a:alpha val="59999"/>
            </a:srgbClr>
          </a:solidFill>
          <a:ln w="25400">
            <a:solidFill>
              <a:srgbClr val="395E8A"/>
            </a:solidFill>
            <a:bevel/>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3600" dirty="0" smtClean="0">
                <a:solidFill>
                  <a:srgbClr val="FFFFFF"/>
                </a:solidFill>
                <a:latin typeface="宋体" panose="02010600030101010101" pitchFamily="2" charset="-122"/>
                <a:sym typeface="宋体" panose="02010600030101010101" pitchFamily="2" charset="-122"/>
              </a:rPr>
              <a:t>强势研究地区</a:t>
            </a:r>
            <a:endParaRPr lang="zh-CN" altLang="en-US" sz="3600" dirty="0">
              <a:solidFill>
                <a:srgbClr val="FFFFFF"/>
              </a:solidFill>
              <a:latin typeface="宋体" panose="02010600030101010101" pitchFamily="2" charset="-122"/>
              <a:sym typeface="宋体" panose="0201060003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01" y="1909519"/>
            <a:ext cx="8861631" cy="4228579"/>
          </a:xfrm>
          <a:prstGeom prst="rect">
            <a:avLst/>
          </a:prstGeom>
        </p:spPr>
      </p:pic>
      <p:grpSp>
        <p:nvGrpSpPr>
          <p:cNvPr id="11" name="Group 2"/>
          <p:cNvGrpSpPr>
            <a:grpSpLocks/>
          </p:cNvGrpSpPr>
          <p:nvPr/>
        </p:nvGrpSpPr>
        <p:grpSpPr bwMode="auto">
          <a:xfrm>
            <a:off x="1569155" y="0"/>
            <a:ext cx="7155147" cy="978088"/>
            <a:chOff x="103" y="670783"/>
            <a:chExt cx="5755229" cy="1449020"/>
          </a:xfrm>
        </p:grpSpPr>
        <p:sp>
          <p:nvSpPr>
            <p:cNvPr id="12" name="Rectangle 3"/>
            <p:cNvSpPr>
              <a:spLocks noChangeArrowheads="1"/>
            </p:cNvSpPr>
            <p:nvPr/>
          </p:nvSpPr>
          <p:spPr bwMode="auto">
            <a:xfrm rot="5400000">
              <a:off x="2876667" y="-986257"/>
              <a:ext cx="1017007" cy="4740323"/>
            </a:xfrm>
            <a:prstGeom prst="rect">
              <a:avLst/>
            </a:prstGeom>
            <a:solidFill>
              <a:srgbClr val="DEE7CF">
                <a:alpha val="89018"/>
              </a:srgbClr>
            </a:solidFill>
            <a:ln w="9525">
              <a:solidFill>
                <a:srgbClr val="DEE7CF">
                  <a:alpha val="89018"/>
                </a:srgbClr>
              </a:solidFill>
              <a:bevel/>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3" name="Rectangle 4"/>
            <p:cNvSpPr>
              <a:spLocks noChangeArrowheads="1"/>
            </p:cNvSpPr>
            <p:nvPr/>
          </p:nvSpPr>
          <p:spPr bwMode="auto">
            <a:xfrm rot="5400000">
              <a:off x="2876667" y="-986257"/>
              <a:ext cx="1017007" cy="47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247650" tIns="123825" rIns="247650" bIns="123825" anchor="ctr"/>
            <a:lstStyle>
              <a:lvl1pPr marL="342900" indent="-342900">
                <a:defRPr>
                  <a:solidFill>
                    <a:schemeClr val="tx1"/>
                  </a:solidFill>
                  <a:latin typeface="Calibri" panose="020F0502020204030204" pitchFamily="34" charset="0"/>
                  <a:ea typeface="宋体" panose="02010600030101010101" pitchFamily="2" charset="-122"/>
                </a:defRPr>
              </a:lvl1pPr>
              <a:lvl2pPr marL="280988" indent="-280988">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r>
                <a:rPr lang="zh-CN" altLang="en-US" sz="4800" dirty="0">
                  <a:solidFill>
                    <a:srgbClr val="000000"/>
                  </a:solidFill>
                  <a:latin typeface="宋体" panose="02010600030101010101" pitchFamily="2" charset="-122"/>
                  <a:sym typeface="宋体" panose="02010600030101010101" pitchFamily="2" charset="-122"/>
                </a:rPr>
                <a:t> 科研人员</a:t>
              </a:r>
            </a:p>
          </p:txBody>
        </p:sp>
        <p:sp>
          <p:nvSpPr>
            <p:cNvPr id="14" name="AutoShape 5"/>
            <p:cNvSpPr>
              <a:spLocks noChangeArrowheads="1"/>
            </p:cNvSpPr>
            <p:nvPr/>
          </p:nvSpPr>
          <p:spPr bwMode="auto">
            <a:xfrm>
              <a:off x="103" y="670784"/>
              <a:ext cx="1027004" cy="1449019"/>
            </a:xfrm>
            <a:prstGeom prst="roundRect">
              <a:avLst>
                <a:gd name="adj" fmla="val 16667"/>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5" name="Rectangle 6"/>
            <p:cNvSpPr>
              <a:spLocks noChangeArrowheads="1"/>
            </p:cNvSpPr>
            <p:nvPr/>
          </p:nvSpPr>
          <p:spPr bwMode="auto">
            <a:xfrm>
              <a:off x="103" y="670783"/>
              <a:ext cx="1027004" cy="144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40" tIns="83820" rIns="167640" bIns="838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4400" dirty="0">
                  <a:solidFill>
                    <a:srgbClr val="FFFFFF"/>
                  </a:solidFill>
                  <a:latin typeface="宋体" panose="02010600030101010101" pitchFamily="2" charset="-122"/>
                  <a:sym typeface="宋体" panose="02010600030101010101" pitchFamily="2" charset="-122"/>
                </a:rPr>
                <a:t>1</a:t>
              </a:r>
              <a:endParaRPr lang="zh-CN" altLang="en-US" dirty="0">
                <a:latin typeface="Arial" panose="020B0604020202020204" pitchFamily="34" charset="0"/>
              </a:endParaRPr>
            </a:p>
          </p:txBody>
        </p:sp>
      </p:grpSp>
    </p:spTree>
    <p:extLst>
      <p:ext uri="{BB962C8B-B14F-4D97-AF65-F5344CB8AC3E}">
        <p14:creationId xmlns:p14="http://schemas.microsoft.com/office/powerpoint/2010/main" val="3883246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479834" y="1146175"/>
            <a:ext cx="3136202" cy="620713"/>
          </a:xfrm>
          <a:prstGeom prst="rect">
            <a:avLst/>
          </a:prstGeom>
          <a:solidFill>
            <a:srgbClr val="4F81BD">
              <a:alpha val="59999"/>
            </a:srgbClr>
          </a:solidFill>
          <a:ln w="25400">
            <a:solidFill>
              <a:srgbClr val="395E8A"/>
            </a:solidFill>
            <a:bevel/>
            <a:headEnd/>
            <a:tailEnd/>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3600" dirty="0" smtClean="0">
                <a:solidFill>
                  <a:srgbClr val="FFFFFF"/>
                </a:solidFill>
                <a:latin typeface="宋体" panose="02010600030101010101" pitchFamily="2" charset="-122"/>
                <a:sym typeface="宋体" panose="02010600030101010101" pitchFamily="2" charset="-122"/>
              </a:rPr>
              <a:t>跟踪学术变化</a:t>
            </a:r>
            <a:endParaRPr lang="zh-CN" altLang="en-US" sz="3600" dirty="0">
              <a:solidFill>
                <a:srgbClr val="FFFFFF"/>
              </a:solidFill>
              <a:latin typeface="宋体" panose="02010600030101010101" pitchFamily="2" charset="-122"/>
              <a:sym typeface="宋体" panose="02010600030101010101" pitchFamily="2" charset="-122"/>
            </a:endParaRPr>
          </a:p>
        </p:txBody>
      </p:sp>
      <p:grpSp>
        <p:nvGrpSpPr>
          <p:cNvPr id="15" name="Group 2"/>
          <p:cNvGrpSpPr>
            <a:grpSpLocks/>
          </p:cNvGrpSpPr>
          <p:nvPr/>
        </p:nvGrpSpPr>
        <p:grpSpPr bwMode="auto">
          <a:xfrm>
            <a:off x="1594644" y="-519032"/>
            <a:ext cx="7451003" cy="2867891"/>
            <a:chOff x="0" y="0"/>
            <a:chExt cx="5767536" cy="4064000"/>
          </a:xfrm>
        </p:grpSpPr>
        <p:sp>
          <p:nvSpPr>
            <p:cNvPr id="16" name="Rectangle 3"/>
            <p:cNvSpPr>
              <a:spLocks noChangeArrowheads="1"/>
            </p:cNvSpPr>
            <p:nvPr/>
          </p:nvSpPr>
          <p:spPr bwMode="auto">
            <a:xfrm rot="5400000">
              <a:off x="2876667" y="-986257"/>
              <a:ext cx="1017007" cy="4740323"/>
            </a:xfrm>
            <a:prstGeom prst="rect">
              <a:avLst/>
            </a:prstGeom>
            <a:solidFill>
              <a:srgbClr val="DEE7CF">
                <a:alpha val="89018"/>
              </a:srgbClr>
            </a:solidFill>
            <a:ln w="9525">
              <a:solidFill>
                <a:srgbClr val="DEE7CF">
                  <a:alpha val="89018"/>
                </a:srgbClr>
              </a:solidFill>
              <a:bevel/>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7" name="Rectangle 4"/>
            <p:cNvSpPr>
              <a:spLocks noChangeArrowheads="1"/>
            </p:cNvSpPr>
            <p:nvPr/>
          </p:nvSpPr>
          <p:spPr bwMode="auto">
            <a:xfrm rot="5400000">
              <a:off x="2876667" y="-986257"/>
              <a:ext cx="1017007" cy="47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247650" tIns="123825" rIns="247650" bIns="123825" anchor="ctr"/>
            <a:lstStyle>
              <a:lvl1pPr marL="342900" indent="-342900">
                <a:defRPr>
                  <a:solidFill>
                    <a:schemeClr val="tx1"/>
                  </a:solidFill>
                  <a:latin typeface="Calibri" panose="020F0502020204030204" pitchFamily="34" charset="0"/>
                  <a:ea typeface="宋体" panose="02010600030101010101" pitchFamily="2" charset="-122"/>
                </a:defRPr>
              </a:lvl1pPr>
              <a:lvl2pPr marL="280988" indent="-280988">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r>
                <a:rPr lang="zh-CN" altLang="en-US" sz="4800" dirty="0">
                  <a:solidFill>
                    <a:srgbClr val="000000"/>
                  </a:solidFill>
                  <a:latin typeface="宋体" panose="02010600030101010101" pitchFamily="2" charset="-122"/>
                  <a:sym typeface="宋体" panose="02010600030101010101" pitchFamily="2" charset="-122"/>
                </a:rPr>
                <a:t> 科研人员</a:t>
              </a:r>
            </a:p>
          </p:txBody>
        </p:sp>
        <p:sp>
          <p:nvSpPr>
            <p:cNvPr id="18" name="AutoShape 5"/>
            <p:cNvSpPr>
              <a:spLocks noChangeArrowheads="1"/>
            </p:cNvSpPr>
            <p:nvPr/>
          </p:nvSpPr>
          <p:spPr bwMode="auto">
            <a:xfrm>
              <a:off x="103" y="670783"/>
              <a:ext cx="1027004" cy="1449019"/>
            </a:xfrm>
            <a:prstGeom prst="roundRect">
              <a:avLst>
                <a:gd name="adj" fmla="val 16667"/>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9" name="Rectangle 6"/>
            <p:cNvSpPr>
              <a:spLocks noChangeArrowheads="1"/>
            </p:cNvSpPr>
            <p:nvPr/>
          </p:nvSpPr>
          <p:spPr bwMode="auto">
            <a:xfrm>
              <a:off x="103" y="670783"/>
              <a:ext cx="1027004" cy="144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40" tIns="83820" rIns="167640" bIns="838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4400" dirty="0">
                  <a:solidFill>
                    <a:srgbClr val="FFFFFF"/>
                  </a:solidFill>
                  <a:latin typeface="宋体" panose="02010600030101010101" pitchFamily="2" charset="-122"/>
                  <a:sym typeface="宋体" panose="02010600030101010101" pitchFamily="2" charset="-122"/>
                </a:rPr>
                <a:t>1</a:t>
              </a:r>
              <a:endParaRPr lang="zh-CN" altLang="en-US" dirty="0">
                <a:latin typeface="Arial" panose="020B0604020202020204" pitchFamily="34" charset="0"/>
              </a:endParaRPr>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241" y="2224088"/>
            <a:ext cx="9635318" cy="3740293"/>
          </a:xfrm>
          <a:prstGeom prst="rect">
            <a:avLst/>
          </a:prstGeom>
        </p:spPr>
      </p:pic>
      <p:sp>
        <p:nvSpPr>
          <p:cNvPr id="12" name="圆角矩形 11"/>
          <p:cNvSpPr/>
          <p:nvPr/>
        </p:nvSpPr>
        <p:spPr>
          <a:xfrm>
            <a:off x="7745506" y="3402105"/>
            <a:ext cx="2559185" cy="1513425"/>
          </a:xfrm>
          <a:prstGeom prst="round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89173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ppt_w</p:attrName>
                                        </p:attrNameLst>
                                      </p:cBhvr>
                                      <p:tavLst>
                                        <p:tav tm="0" fmla="#ppt_w*sin(2.5*pi*$)">
                                          <p:val>
                                            <p:fltVal val="0"/>
                                          </p:val>
                                        </p:tav>
                                        <p:tav tm="100000">
                                          <p:val>
                                            <p:fltVal val="1"/>
                                          </p:val>
                                        </p:tav>
                                      </p:tavLst>
                                    </p:anim>
                                    <p:anim calcmode="lin" valueType="num">
                                      <p:cBhvr>
                                        <p:cTn id="1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662689" y="-540328"/>
            <a:ext cx="7689850" cy="3387437"/>
            <a:chOff x="0" y="0"/>
            <a:chExt cx="5767536" cy="4064000"/>
          </a:xfrm>
        </p:grpSpPr>
        <p:sp>
          <p:nvSpPr>
            <p:cNvPr id="4" name="Rectangle 3"/>
            <p:cNvSpPr>
              <a:spLocks noChangeArrowheads="1"/>
            </p:cNvSpPr>
            <p:nvPr/>
          </p:nvSpPr>
          <p:spPr bwMode="auto">
            <a:xfrm rot="5400000">
              <a:off x="2876667" y="-986257"/>
              <a:ext cx="1017007" cy="4740323"/>
            </a:xfrm>
            <a:prstGeom prst="rect">
              <a:avLst/>
            </a:prstGeom>
            <a:solidFill>
              <a:srgbClr val="DEE7CF">
                <a:alpha val="89018"/>
              </a:srgbClr>
            </a:solidFill>
            <a:ln w="9525">
              <a:solidFill>
                <a:srgbClr val="DEE7CF">
                  <a:alpha val="89018"/>
                </a:srgbClr>
              </a:solidFill>
              <a:bevel/>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5" name="Rectangle 4"/>
            <p:cNvSpPr>
              <a:spLocks noChangeArrowheads="1"/>
            </p:cNvSpPr>
            <p:nvPr/>
          </p:nvSpPr>
          <p:spPr bwMode="auto">
            <a:xfrm rot="5400000">
              <a:off x="2876667" y="-986257"/>
              <a:ext cx="1017007" cy="47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247650" tIns="123825" rIns="247650" bIns="123825" anchor="ctr"/>
            <a:lstStyle>
              <a:lvl1pPr marL="342900" indent="-342900">
                <a:defRPr>
                  <a:solidFill>
                    <a:schemeClr val="tx1"/>
                  </a:solidFill>
                  <a:latin typeface="Calibri" panose="020F0502020204030204" pitchFamily="34" charset="0"/>
                  <a:ea typeface="宋体" panose="02010600030101010101" pitchFamily="2" charset="-122"/>
                </a:defRPr>
              </a:lvl1pPr>
              <a:lvl2pPr marL="280988" indent="-280988">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r>
                <a:rPr lang="zh-CN" altLang="en-US" sz="4800" dirty="0">
                  <a:solidFill>
                    <a:srgbClr val="000000"/>
                  </a:solidFill>
                  <a:latin typeface="宋体" panose="02010600030101010101" pitchFamily="2" charset="-122"/>
                  <a:sym typeface="宋体" panose="02010600030101010101" pitchFamily="2" charset="-122"/>
                </a:rPr>
                <a:t> 科研人员</a:t>
              </a:r>
            </a:p>
          </p:txBody>
        </p:sp>
        <p:sp>
          <p:nvSpPr>
            <p:cNvPr id="6" name="AutoShape 5"/>
            <p:cNvSpPr>
              <a:spLocks noChangeArrowheads="1"/>
            </p:cNvSpPr>
            <p:nvPr/>
          </p:nvSpPr>
          <p:spPr bwMode="auto">
            <a:xfrm>
              <a:off x="103" y="670783"/>
              <a:ext cx="1027004" cy="1449019"/>
            </a:xfrm>
            <a:prstGeom prst="roundRect">
              <a:avLst>
                <a:gd name="adj" fmla="val 16667"/>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7" name="Rectangle 6"/>
            <p:cNvSpPr>
              <a:spLocks noChangeArrowheads="1"/>
            </p:cNvSpPr>
            <p:nvPr/>
          </p:nvSpPr>
          <p:spPr bwMode="auto">
            <a:xfrm>
              <a:off x="103" y="670783"/>
              <a:ext cx="1027004" cy="144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40" tIns="83820" rIns="167640" bIns="838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4400" dirty="0">
                  <a:solidFill>
                    <a:srgbClr val="FFFFFF"/>
                  </a:solidFill>
                  <a:latin typeface="宋体" panose="02010600030101010101" pitchFamily="2" charset="-122"/>
                  <a:sym typeface="宋体" panose="02010600030101010101" pitchFamily="2" charset="-122"/>
                </a:rPr>
                <a:t>1</a:t>
              </a:r>
              <a:endParaRPr lang="zh-CN" altLang="en-US" dirty="0">
                <a:latin typeface="Arial" panose="020B0604020202020204" pitchFamily="34" charset="0"/>
              </a:endParaRPr>
            </a:p>
          </p:txBody>
        </p:sp>
      </p:grpSp>
      <p:sp>
        <p:nvSpPr>
          <p:cNvPr id="10" name="文本框 9"/>
          <p:cNvSpPr txBox="1"/>
          <p:nvPr/>
        </p:nvSpPr>
        <p:spPr>
          <a:xfrm>
            <a:off x="3032129" y="2872827"/>
            <a:ext cx="4801314" cy="1200329"/>
          </a:xfrm>
          <a:prstGeom prst="rect">
            <a:avLst/>
          </a:prstGeom>
          <a:noFill/>
        </p:spPr>
        <p:txBody>
          <a:bodyPr wrap="none" rtlCol="0">
            <a:spAutoFit/>
          </a:bodyPr>
          <a:lstStyle/>
          <a:p>
            <a:r>
              <a:rPr lang="zh-CN" altLang="en-US" sz="3600" dirty="0">
                <a:solidFill>
                  <a:srgbClr val="FFFFFF"/>
                </a:solidFill>
                <a:latin typeface="宋体" panose="02010600030101010101" pitchFamily="2" charset="-122"/>
                <a:sym typeface="宋体" panose="02010600030101010101" pitchFamily="2" charset="-122"/>
              </a:rPr>
              <a:t>山东</a:t>
            </a:r>
            <a:r>
              <a:rPr lang="zh-CN" altLang="en-US" sz="3600" dirty="0" smtClean="0">
                <a:solidFill>
                  <a:srgbClr val="FFFFFF"/>
                </a:solidFill>
                <a:latin typeface="宋体" panose="02010600030101010101" pitchFamily="2" charset="-122"/>
                <a:sym typeface="宋体" panose="02010600030101010101" pitchFamily="2" charset="-122"/>
              </a:rPr>
              <a:t>重点</a:t>
            </a:r>
            <a:r>
              <a:rPr lang="zh-CN" altLang="en-US" sz="3600" dirty="0">
                <a:solidFill>
                  <a:srgbClr val="FFFFFF"/>
                </a:solidFill>
                <a:latin typeface="宋体" panose="02010600030101010101" pitchFamily="2" charset="-122"/>
                <a:sym typeface="宋体" panose="02010600030101010101" pitchFamily="2" charset="-122"/>
              </a:rPr>
              <a:t>产业发展</a:t>
            </a:r>
            <a:r>
              <a:rPr lang="zh-CN" altLang="en-US" sz="3600" dirty="0" smtClean="0">
                <a:solidFill>
                  <a:srgbClr val="FFFFFF"/>
                </a:solidFill>
                <a:latin typeface="宋体" panose="02010600030101010101" pitchFamily="2" charset="-122"/>
                <a:sym typeface="宋体" panose="02010600030101010101" pitchFamily="2" charset="-122"/>
              </a:rPr>
              <a:t>研究</a:t>
            </a:r>
            <a:endParaRPr lang="en-US" altLang="zh-CN" sz="3600" dirty="0" smtClean="0">
              <a:solidFill>
                <a:srgbClr val="FFFFFF"/>
              </a:solidFill>
              <a:latin typeface="宋体" panose="02010600030101010101" pitchFamily="2" charset="-122"/>
              <a:sym typeface="宋体" panose="02010600030101010101" pitchFamily="2" charset="-122"/>
            </a:endParaRPr>
          </a:p>
          <a:p>
            <a:r>
              <a:rPr lang="en-US" altLang="zh-CN" sz="3600" dirty="0" smtClean="0">
                <a:solidFill>
                  <a:srgbClr val="FFFFFF"/>
                </a:solidFill>
                <a:latin typeface="宋体" panose="02010600030101010101" pitchFamily="2" charset="-122"/>
                <a:sym typeface="宋体" panose="02010600030101010101" pitchFamily="2" charset="-122"/>
              </a:rPr>
              <a:t>——</a:t>
            </a:r>
            <a:r>
              <a:rPr lang="zh-CN" altLang="en-US" sz="3600" dirty="0" smtClean="0">
                <a:solidFill>
                  <a:srgbClr val="FFFFFF"/>
                </a:solidFill>
                <a:latin typeface="宋体" panose="02010600030101010101" pitchFamily="2" charset="-122"/>
                <a:sym typeface="宋体" panose="02010600030101010101" pitchFamily="2" charset="-122"/>
              </a:rPr>
              <a:t>海洋开发</a:t>
            </a:r>
            <a:endParaRPr lang="zh-CN" altLang="en-US" dirty="0"/>
          </a:p>
        </p:txBody>
      </p:sp>
      <p:sp>
        <p:nvSpPr>
          <p:cNvPr id="11" name="文本框 10"/>
          <p:cNvSpPr txBox="1"/>
          <p:nvPr/>
        </p:nvSpPr>
        <p:spPr>
          <a:xfrm>
            <a:off x="1330036" y="1662545"/>
            <a:ext cx="1826141" cy="584775"/>
          </a:xfrm>
          <a:prstGeom prst="rect">
            <a:avLst/>
          </a:prstGeom>
          <a:noFill/>
        </p:spPr>
        <p:txBody>
          <a:bodyPr wrap="none" rtlCol="0">
            <a:spAutoFit/>
          </a:bodyPr>
          <a:lstStyle/>
          <a:p>
            <a:r>
              <a:rPr lang="zh-CN" altLang="en-US" sz="3200" dirty="0" smtClean="0">
                <a:solidFill>
                  <a:schemeClr val="bg1"/>
                </a:solidFill>
              </a:rPr>
              <a:t>示例二：</a:t>
            </a:r>
            <a:endParaRPr lang="zh-CN" altLang="en-US" sz="3200" dirty="0">
              <a:solidFill>
                <a:schemeClr val="bg1"/>
              </a:solidFill>
            </a:endParaRPr>
          </a:p>
        </p:txBody>
      </p:sp>
    </p:spTree>
    <p:extLst>
      <p:ext uri="{BB962C8B-B14F-4D97-AF65-F5344CB8AC3E}">
        <p14:creationId xmlns:p14="http://schemas.microsoft.com/office/powerpoint/2010/main" val="1898747113"/>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084" y="520229"/>
            <a:ext cx="5497315" cy="5231511"/>
          </a:xfrm>
          <a:prstGeom prst="rect">
            <a:avLst/>
          </a:prstGeom>
        </p:spPr>
      </p:pic>
      <p:sp>
        <p:nvSpPr>
          <p:cNvPr id="3" name="椭圆 2"/>
          <p:cNvSpPr/>
          <p:nvPr/>
        </p:nvSpPr>
        <p:spPr>
          <a:xfrm>
            <a:off x="4278816" y="1993855"/>
            <a:ext cx="766481" cy="751446"/>
          </a:xfrm>
          <a:prstGeom prst="ellipse">
            <a:avLst/>
          </a:prstGeom>
          <a:solidFill>
            <a:schemeClr val="accent2">
              <a:alpha val="34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219209" y="2478171"/>
            <a:ext cx="2646878" cy="830997"/>
          </a:xfrm>
          <a:prstGeom prst="rect">
            <a:avLst/>
          </a:prstGeom>
          <a:noFill/>
        </p:spPr>
        <p:txBody>
          <a:bodyPr wrap="none" rtlCol="0">
            <a:spAutoFit/>
          </a:bodyPr>
          <a:lstStyle/>
          <a:p>
            <a:r>
              <a:rPr lang="zh-CN" altLang="en-US" sz="2400" dirty="0" smtClean="0">
                <a:solidFill>
                  <a:schemeClr val="bg1"/>
                </a:solidFill>
              </a:rPr>
              <a:t>海洋经济研究</a:t>
            </a:r>
            <a:endParaRPr lang="en-US" altLang="zh-CN" sz="2400" dirty="0" smtClean="0">
              <a:solidFill>
                <a:schemeClr val="bg1"/>
              </a:solidFill>
            </a:endParaRPr>
          </a:p>
          <a:p>
            <a:r>
              <a:rPr lang="zh-CN" altLang="en-US" sz="2400" dirty="0" smtClean="0">
                <a:solidFill>
                  <a:schemeClr val="bg1"/>
                </a:solidFill>
              </a:rPr>
              <a:t>属于海洋开发范畴</a:t>
            </a:r>
            <a:endParaRPr lang="zh-CN" altLang="en-US" sz="2400" dirty="0">
              <a:solidFill>
                <a:schemeClr val="bg1"/>
              </a:solidFill>
            </a:endParaRPr>
          </a:p>
        </p:txBody>
      </p:sp>
      <p:sp>
        <p:nvSpPr>
          <p:cNvPr id="6" name="左箭头 5"/>
          <p:cNvSpPr/>
          <p:nvPr/>
        </p:nvSpPr>
        <p:spPr>
          <a:xfrm>
            <a:off x="6816436" y="2651353"/>
            <a:ext cx="978408" cy="48463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4647078"/>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312" y="403091"/>
            <a:ext cx="4958767" cy="474752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8954" y="363834"/>
            <a:ext cx="4785175" cy="4779851"/>
          </a:xfrm>
          <a:prstGeom prst="rect">
            <a:avLst/>
          </a:prstGeom>
        </p:spPr>
      </p:pic>
      <p:sp>
        <p:nvSpPr>
          <p:cNvPr id="4" name="文本框 3"/>
          <p:cNvSpPr txBox="1"/>
          <p:nvPr/>
        </p:nvSpPr>
        <p:spPr>
          <a:xfrm>
            <a:off x="2140527" y="5527964"/>
            <a:ext cx="1345240" cy="369332"/>
          </a:xfrm>
          <a:prstGeom prst="rect">
            <a:avLst/>
          </a:prstGeom>
          <a:noFill/>
        </p:spPr>
        <p:txBody>
          <a:bodyPr wrap="none" rtlCol="0">
            <a:spAutoFit/>
          </a:bodyPr>
          <a:lstStyle/>
          <a:p>
            <a:r>
              <a:rPr lang="en-US" altLang="zh-CN" dirty="0" smtClean="0">
                <a:solidFill>
                  <a:schemeClr val="bg1"/>
                </a:solidFill>
              </a:rPr>
              <a:t>2000</a:t>
            </a:r>
            <a:r>
              <a:rPr lang="zh-CN" altLang="en-US" dirty="0" smtClean="0">
                <a:solidFill>
                  <a:schemeClr val="bg1"/>
                </a:solidFill>
              </a:rPr>
              <a:t>年以前</a:t>
            </a:r>
            <a:endParaRPr lang="zh-CN" altLang="en-US" dirty="0">
              <a:solidFill>
                <a:schemeClr val="bg1"/>
              </a:solidFill>
            </a:endParaRPr>
          </a:p>
        </p:txBody>
      </p:sp>
      <p:sp>
        <p:nvSpPr>
          <p:cNvPr id="5" name="文本框 4"/>
          <p:cNvSpPr txBox="1"/>
          <p:nvPr/>
        </p:nvSpPr>
        <p:spPr>
          <a:xfrm>
            <a:off x="8226136" y="5507183"/>
            <a:ext cx="646331" cy="369332"/>
          </a:xfrm>
          <a:prstGeom prst="rect">
            <a:avLst/>
          </a:prstGeom>
          <a:noFill/>
        </p:spPr>
        <p:txBody>
          <a:bodyPr wrap="none" rtlCol="0">
            <a:spAutoFit/>
          </a:bodyPr>
          <a:lstStyle/>
          <a:p>
            <a:r>
              <a:rPr lang="zh-CN" altLang="en-US" dirty="0">
                <a:solidFill>
                  <a:schemeClr val="bg1"/>
                </a:solidFill>
              </a:rPr>
              <a:t>之后</a:t>
            </a:r>
          </a:p>
        </p:txBody>
      </p:sp>
      <p:sp>
        <p:nvSpPr>
          <p:cNvPr id="8" name="椭圆 7"/>
          <p:cNvSpPr/>
          <p:nvPr/>
        </p:nvSpPr>
        <p:spPr>
          <a:xfrm>
            <a:off x="2639802" y="4034118"/>
            <a:ext cx="600952" cy="613265"/>
          </a:xfrm>
          <a:prstGeom prst="ellipse">
            <a:avLst/>
          </a:prstGeom>
          <a:solidFill>
            <a:schemeClr val="accent2">
              <a:alpha val="34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134771" y="3226417"/>
            <a:ext cx="840137" cy="765898"/>
          </a:xfrm>
          <a:prstGeom prst="ellipse">
            <a:avLst/>
          </a:prstGeom>
          <a:solidFill>
            <a:schemeClr val="accent2">
              <a:alpha val="34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431979" y="1616765"/>
            <a:ext cx="776951" cy="789098"/>
          </a:xfrm>
          <a:prstGeom prst="ellipse">
            <a:avLst/>
          </a:prstGeom>
          <a:solidFill>
            <a:schemeClr val="accent2">
              <a:alpha val="34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279924" y="3280205"/>
            <a:ext cx="864076" cy="810770"/>
          </a:xfrm>
          <a:prstGeom prst="ellipse">
            <a:avLst/>
          </a:prstGeom>
          <a:solidFill>
            <a:schemeClr val="accent2">
              <a:alpha val="34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568600" y="1750538"/>
            <a:ext cx="791747" cy="798664"/>
          </a:xfrm>
          <a:prstGeom prst="ellipse">
            <a:avLst/>
          </a:prstGeom>
          <a:solidFill>
            <a:schemeClr val="accent2">
              <a:alpha val="34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190344" y="3601389"/>
            <a:ext cx="673679" cy="669034"/>
          </a:xfrm>
          <a:prstGeom prst="ellipse">
            <a:avLst/>
          </a:prstGeom>
          <a:solidFill>
            <a:schemeClr val="accent2">
              <a:alpha val="34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V="1">
            <a:off x="3678382" y="5704609"/>
            <a:ext cx="4343400" cy="103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800600" y="5335277"/>
            <a:ext cx="1569660" cy="369332"/>
          </a:xfrm>
          <a:prstGeom prst="rect">
            <a:avLst/>
          </a:prstGeom>
          <a:noFill/>
        </p:spPr>
        <p:txBody>
          <a:bodyPr wrap="none" rtlCol="0">
            <a:spAutoFit/>
          </a:bodyPr>
          <a:lstStyle/>
          <a:p>
            <a:r>
              <a:rPr lang="zh-CN" altLang="en-US" dirty="0" smtClean="0">
                <a:solidFill>
                  <a:schemeClr val="bg1"/>
                </a:solidFill>
              </a:rPr>
              <a:t>研究热点变化</a:t>
            </a:r>
            <a:endParaRPr lang="zh-CN" altLang="en-US" dirty="0">
              <a:solidFill>
                <a:schemeClr val="bg1"/>
              </a:solidFill>
            </a:endParaRPr>
          </a:p>
        </p:txBody>
      </p:sp>
    </p:spTree>
    <p:extLst>
      <p:ext uri="{BB962C8B-B14F-4D97-AF65-F5344CB8AC3E}">
        <p14:creationId xmlns:p14="http://schemas.microsoft.com/office/powerpoint/2010/main" val="362174307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982788" y="603250"/>
            <a:ext cx="8169275" cy="914400"/>
          </a:xfrm>
          <a:prstGeom prst="roundRect">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315" name="文本框 4"/>
          <p:cNvSpPr txBox="1">
            <a:spLocks noChangeArrowheads="1"/>
          </p:cNvSpPr>
          <p:nvPr/>
        </p:nvSpPr>
        <p:spPr bwMode="auto">
          <a:xfrm>
            <a:off x="3570288" y="706438"/>
            <a:ext cx="49926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4000">
                <a:solidFill>
                  <a:schemeClr val="bg1"/>
                </a:solidFill>
                <a:latin typeface="微软雅黑" pitchFamily="34" charset="-122"/>
                <a:ea typeface="微软雅黑" pitchFamily="34" charset="-122"/>
              </a:rPr>
              <a:t>超星发现优势</a:t>
            </a:r>
          </a:p>
        </p:txBody>
      </p:sp>
      <p:grpSp>
        <p:nvGrpSpPr>
          <p:cNvPr id="2" name="组合 1"/>
          <p:cNvGrpSpPr>
            <a:grpSpLocks/>
          </p:cNvGrpSpPr>
          <p:nvPr/>
        </p:nvGrpSpPr>
        <p:grpSpPr bwMode="auto">
          <a:xfrm>
            <a:off x="1982788" y="2382838"/>
            <a:ext cx="8169275" cy="955675"/>
            <a:chOff x="1889760" y="2619103"/>
            <a:chExt cx="8168640" cy="955030"/>
          </a:xfrm>
        </p:grpSpPr>
        <p:sp>
          <p:nvSpPr>
            <p:cNvPr id="7" name="圆角矩形 6"/>
            <p:cNvSpPr/>
            <p:nvPr/>
          </p:nvSpPr>
          <p:spPr>
            <a:xfrm>
              <a:off x="1889760" y="2619103"/>
              <a:ext cx="8168640" cy="955030"/>
            </a:xfrm>
            <a:prstGeom prst="roundRect">
              <a:avLst>
                <a:gd name="adj" fmla="val 6667"/>
              </a:avLst>
            </a:prstGeom>
            <a:noFill/>
            <a:ln>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圆角矩形 7"/>
            <p:cNvSpPr/>
            <p:nvPr/>
          </p:nvSpPr>
          <p:spPr>
            <a:xfrm>
              <a:off x="1889760" y="2628622"/>
              <a:ext cx="8168640" cy="945511"/>
            </a:xfrm>
            <a:prstGeom prst="roundRect">
              <a:avLst>
                <a:gd name="adj" fmla="val 505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319" name="文本框 17"/>
            <p:cNvSpPr txBox="1">
              <a:spLocks noChangeArrowheads="1"/>
            </p:cNvSpPr>
            <p:nvPr/>
          </p:nvSpPr>
          <p:spPr bwMode="auto">
            <a:xfrm>
              <a:off x="3857625" y="2876936"/>
              <a:ext cx="4232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b="1">
                  <a:solidFill>
                    <a:srgbClr val="FF0000"/>
                  </a:solidFill>
                  <a:latin typeface="微软雅黑" pitchFamily="34" charset="-122"/>
                  <a:ea typeface="微软雅黑" pitchFamily="34" charset="-122"/>
                  <a:sym typeface="Calibri" pitchFamily="34" charset="0"/>
                </a:rPr>
                <a:t>电子资源的目录体系</a:t>
              </a:r>
              <a:endParaRPr lang="en-US" altLang="zh-CN" b="1">
                <a:solidFill>
                  <a:srgbClr val="FF0000"/>
                </a:solidFill>
                <a:latin typeface="微软雅黑" pitchFamily="34" charset="-122"/>
                <a:ea typeface="微软雅黑" pitchFamily="34" charset="-122"/>
                <a:sym typeface="Calibri" pitchFamily="34" charset="0"/>
              </a:endParaRPr>
            </a:p>
          </p:txBody>
        </p:sp>
        <p:sp>
          <p:nvSpPr>
            <p:cNvPr id="13320" name="Freeform 27"/>
            <p:cNvSpPr>
              <a:spLocks noEditPoints="1"/>
            </p:cNvSpPr>
            <p:nvPr/>
          </p:nvSpPr>
          <p:spPr bwMode="auto">
            <a:xfrm>
              <a:off x="2630808" y="2917649"/>
              <a:ext cx="485770" cy="357937"/>
            </a:xfrm>
            <a:custGeom>
              <a:avLst/>
              <a:gdLst>
                <a:gd name="T0" fmla="*/ 2147483647 w 87"/>
                <a:gd name="T1" fmla="*/ 2147483647 h 59"/>
                <a:gd name="T2" fmla="*/ 2147483647 w 87"/>
                <a:gd name="T3" fmla="*/ 2147483647 h 59"/>
                <a:gd name="T4" fmla="*/ 2147483647 w 87"/>
                <a:gd name="T5" fmla="*/ 2147483647 h 59"/>
                <a:gd name="T6" fmla="*/ 2147483647 w 87"/>
                <a:gd name="T7" fmla="*/ 2147483647 h 59"/>
                <a:gd name="T8" fmla="*/ 0 w 87"/>
                <a:gd name="T9" fmla="*/ 2147483647 h 59"/>
                <a:gd name="T10" fmla="*/ 0 w 87"/>
                <a:gd name="T11" fmla="*/ 2147483647 h 59"/>
                <a:gd name="T12" fmla="*/ 2147483647 w 87"/>
                <a:gd name="T13" fmla="*/ 2147483647 h 59"/>
                <a:gd name="T14" fmla="*/ 2147483647 w 87"/>
                <a:gd name="T15" fmla="*/ 2147483647 h 59"/>
                <a:gd name="T16" fmla="*/ 2147483647 w 87"/>
                <a:gd name="T17" fmla="*/ 2147483647 h 59"/>
                <a:gd name="T18" fmla="*/ 2147483647 w 87"/>
                <a:gd name="T19" fmla="*/ 2147483647 h 59"/>
                <a:gd name="T20" fmla="*/ 2147483647 w 87"/>
                <a:gd name="T21" fmla="*/ 2147483647 h 59"/>
                <a:gd name="T22" fmla="*/ 2147483647 w 87"/>
                <a:gd name="T23" fmla="*/ 0 h 59"/>
                <a:gd name="T24" fmla="*/ 2147483647 w 87"/>
                <a:gd name="T25" fmla="*/ 0 h 59"/>
                <a:gd name="T26" fmla="*/ 2147483647 w 87"/>
                <a:gd name="T27" fmla="*/ 2147483647 h 59"/>
                <a:gd name="T28" fmla="*/ 2147483647 w 87"/>
                <a:gd name="T29" fmla="*/ 2147483647 h 59"/>
                <a:gd name="T30" fmla="*/ 2147483647 w 87"/>
                <a:gd name="T31" fmla="*/ 2147483647 h 59"/>
                <a:gd name="T32" fmla="*/ 2147483647 w 87"/>
                <a:gd name="T33" fmla="*/ 2147483647 h 59"/>
                <a:gd name="T34" fmla="*/ 2147483647 w 87"/>
                <a:gd name="T35" fmla="*/ 2147483647 h 59"/>
                <a:gd name="T36" fmla="*/ 2147483647 w 87"/>
                <a:gd name="T37" fmla="*/ 2147483647 h 59"/>
                <a:gd name="T38" fmla="*/ 2147483647 w 87"/>
                <a:gd name="T39" fmla="*/ 2147483647 h 59"/>
                <a:gd name="T40" fmla="*/ 2147483647 w 87"/>
                <a:gd name="T41" fmla="*/ 2147483647 h 59"/>
                <a:gd name="T42" fmla="*/ 2147483647 w 87"/>
                <a:gd name="T43" fmla="*/ 2147483647 h 59"/>
                <a:gd name="T44" fmla="*/ 2147483647 w 87"/>
                <a:gd name="T45" fmla="*/ 2147483647 h 59"/>
                <a:gd name="T46" fmla="*/ 2147483647 w 87"/>
                <a:gd name="T47" fmla="*/ 2147483647 h 59"/>
                <a:gd name="T48" fmla="*/ 2147483647 w 87"/>
                <a:gd name="T49" fmla="*/ 2147483647 h 59"/>
                <a:gd name="T50" fmla="*/ 2147483647 w 87"/>
                <a:gd name="T51" fmla="*/ 2147483647 h 59"/>
                <a:gd name="T52" fmla="*/ 2147483647 w 87"/>
                <a:gd name="T53" fmla="*/ 2147483647 h 59"/>
                <a:gd name="T54" fmla="*/ 2147483647 w 87"/>
                <a:gd name="T55" fmla="*/ 2147483647 h 59"/>
                <a:gd name="T56" fmla="*/ 2147483647 w 87"/>
                <a:gd name="T57" fmla="*/ 2147483647 h 59"/>
                <a:gd name="T58" fmla="*/ 2147483647 w 87"/>
                <a:gd name="T59" fmla="*/ 2147483647 h 59"/>
                <a:gd name="T60" fmla="*/ 2147483647 w 87"/>
                <a:gd name="T61" fmla="*/ 2147483647 h 59"/>
                <a:gd name="T62" fmla="*/ 2147483647 w 87"/>
                <a:gd name="T63" fmla="*/ 2147483647 h 59"/>
                <a:gd name="T64" fmla="*/ 2147483647 w 87"/>
                <a:gd name="T65" fmla="*/ 2147483647 h 59"/>
                <a:gd name="T66" fmla="*/ 2147483647 w 8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a:solidFill>
                <a:schemeClr val="bg1">
                  <a:alpha val="70195"/>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873" y="606152"/>
            <a:ext cx="5644350" cy="5406032"/>
          </a:xfrm>
          <a:prstGeom prst="rect">
            <a:avLst/>
          </a:prstGeom>
        </p:spPr>
      </p:pic>
      <p:sp>
        <p:nvSpPr>
          <p:cNvPr id="3" name="椭圆 2"/>
          <p:cNvSpPr/>
          <p:nvPr/>
        </p:nvSpPr>
        <p:spPr>
          <a:xfrm>
            <a:off x="4984500" y="1936376"/>
            <a:ext cx="1039782" cy="992734"/>
          </a:xfrm>
          <a:prstGeom prst="ellipse">
            <a:avLst/>
          </a:prstGeom>
          <a:solidFill>
            <a:schemeClr val="accent2">
              <a:alpha val="34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551492" y="3792071"/>
            <a:ext cx="1020507" cy="909888"/>
          </a:xfrm>
          <a:prstGeom prst="ellipse">
            <a:avLst/>
          </a:prstGeom>
          <a:solidFill>
            <a:schemeClr val="accent2">
              <a:alpha val="34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258300" y="2108839"/>
            <a:ext cx="2339102" cy="1200329"/>
          </a:xfrm>
          <a:prstGeom prst="rect">
            <a:avLst/>
          </a:prstGeom>
          <a:noFill/>
        </p:spPr>
        <p:txBody>
          <a:bodyPr wrap="none" rtlCol="0">
            <a:spAutoFit/>
          </a:bodyPr>
          <a:lstStyle/>
          <a:p>
            <a:r>
              <a:rPr lang="zh-CN" altLang="en-US" sz="2400" dirty="0" smtClean="0">
                <a:solidFill>
                  <a:schemeClr val="bg1"/>
                </a:solidFill>
              </a:rPr>
              <a:t>研究热点的变化</a:t>
            </a:r>
            <a:endParaRPr lang="en-US" altLang="zh-CN" sz="2400" dirty="0" smtClean="0">
              <a:solidFill>
                <a:schemeClr val="bg1"/>
              </a:solidFill>
            </a:endParaRPr>
          </a:p>
          <a:p>
            <a:r>
              <a:rPr lang="zh-CN" altLang="en-US" sz="2400" dirty="0" smtClean="0">
                <a:solidFill>
                  <a:schemeClr val="bg1"/>
                </a:solidFill>
              </a:rPr>
              <a:t>目前研究</a:t>
            </a:r>
            <a:endParaRPr lang="en-US" altLang="zh-CN" sz="2400" dirty="0" smtClean="0">
              <a:solidFill>
                <a:schemeClr val="bg1"/>
              </a:solidFill>
            </a:endParaRPr>
          </a:p>
          <a:p>
            <a:r>
              <a:rPr lang="zh-CN" altLang="en-US" sz="2400" dirty="0" smtClean="0">
                <a:solidFill>
                  <a:schemeClr val="bg1"/>
                </a:solidFill>
              </a:rPr>
              <a:t>主要方向</a:t>
            </a:r>
            <a:endParaRPr lang="zh-CN" altLang="en-US" sz="2400" dirty="0">
              <a:solidFill>
                <a:schemeClr val="bg1"/>
              </a:solidFill>
            </a:endParaRPr>
          </a:p>
        </p:txBody>
      </p:sp>
    </p:spTree>
    <p:extLst>
      <p:ext uri="{BB962C8B-B14F-4D97-AF65-F5344CB8AC3E}">
        <p14:creationId xmlns:p14="http://schemas.microsoft.com/office/powerpoint/2010/main" val="593011601"/>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矩形 1"/>
          <p:cNvSpPr>
            <a:spLocks noChangeArrowheads="1"/>
          </p:cNvSpPr>
          <p:nvPr/>
        </p:nvSpPr>
        <p:spPr bwMode="auto">
          <a:xfrm>
            <a:off x="2136775" y="296863"/>
            <a:ext cx="7353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zh-CN" altLang="en-US" sz="4400" b="1">
                <a:solidFill>
                  <a:schemeClr val="bg1"/>
                </a:solidFill>
                <a:latin typeface="微软雅黑" pitchFamily="34" charset="-122"/>
                <a:ea typeface="微软雅黑" pitchFamily="34" charset="-122"/>
                <a:sym typeface="微软雅黑" pitchFamily="34" charset="-122"/>
              </a:rPr>
              <a:t>超星发现系统具备的功能</a:t>
            </a:r>
            <a:endParaRPr lang="zh-CN" altLang="en-US" sz="1800">
              <a:latin typeface="Arial" charset="0"/>
            </a:endParaRPr>
          </a:p>
        </p:txBody>
      </p:sp>
      <p:grpSp>
        <p:nvGrpSpPr>
          <p:cNvPr id="2" name="组合 8"/>
          <p:cNvGrpSpPr>
            <a:grpSpLocks/>
          </p:cNvGrpSpPr>
          <p:nvPr/>
        </p:nvGrpSpPr>
        <p:grpSpPr bwMode="auto">
          <a:xfrm>
            <a:off x="3228975" y="1793875"/>
            <a:ext cx="5041900" cy="682625"/>
            <a:chOff x="0" y="0"/>
            <a:chExt cx="3819586" cy="517730"/>
          </a:xfrm>
        </p:grpSpPr>
        <p:sp>
          <p:nvSpPr>
            <p:cNvPr id="93200" name="直接连接符 11"/>
            <p:cNvSpPr>
              <a:spLocks noChangeShapeType="1"/>
            </p:cNvSpPr>
            <p:nvPr/>
          </p:nvSpPr>
          <p:spPr bwMode="auto">
            <a:xfrm flipV="1">
              <a:off x="277269" y="470417"/>
              <a:ext cx="3542317" cy="26652"/>
            </a:xfrm>
            <a:prstGeom prst="line">
              <a:avLst/>
            </a:prstGeom>
            <a:noFill/>
            <a:ln w="2857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01" name="椭圆 4"/>
            <p:cNvSpPr>
              <a:spLocks noChangeArrowheads="1"/>
            </p:cNvSpPr>
            <p:nvPr/>
          </p:nvSpPr>
          <p:spPr bwMode="auto">
            <a:xfrm>
              <a:off x="0" y="0"/>
              <a:ext cx="569384" cy="517730"/>
            </a:xfrm>
            <a:prstGeom prst="ellipse">
              <a:avLst/>
            </a:prstGeom>
            <a:solidFill>
              <a:srgbClr val="DBB400"/>
            </a:solidFill>
            <a:ln w="25400">
              <a:solidFill>
                <a:schemeClr val="bg1"/>
              </a:solidFill>
              <a:bevel/>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r>
                <a:rPr lang="en-US" altLang="zh-CN" b="1">
                  <a:solidFill>
                    <a:srgbClr val="FFFFFF"/>
                  </a:solidFill>
                  <a:latin typeface="Verdana" pitchFamily="34" charset="0"/>
                  <a:sym typeface="Verdana" pitchFamily="34" charset="0"/>
                </a:rPr>
                <a:t>1</a:t>
              </a:r>
              <a:endParaRPr lang="zh-CN" altLang="en-US">
                <a:latin typeface="Arial" charset="0"/>
              </a:endParaRPr>
            </a:p>
          </p:txBody>
        </p:sp>
        <p:sp>
          <p:nvSpPr>
            <p:cNvPr id="93202" name="矩形 2"/>
            <p:cNvSpPr>
              <a:spLocks noChangeArrowheads="1"/>
            </p:cNvSpPr>
            <p:nvPr/>
          </p:nvSpPr>
          <p:spPr bwMode="auto">
            <a:xfrm>
              <a:off x="569384" y="14164"/>
              <a:ext cx="2939132" cy="4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r>
                <a:rPr lang="zh-CN" altLang="en-US" sz="3200" b="1">
                  <a:solidFill>
                    <a:schemeClr val="bg1"/>
                  </a:solidFill>
                  <a:latin typeface="微软雅黑" pitchFamily="34" charset="-122"/>
                  <a:ea typeface="微软雅黑" pitchFamily="34" charset="-122"/>
                  <a:sym typeface="微软雅黑" pitchFamily="34" charset="-122"/>
                </a:rPr>
                <a:t>电子资源的目录体系</a:t>
              </a:r>
              <a:endParaRPr lang="en-US" altLang="zh-CN" sz="3200" b="1">
                <a:solidFill>
                  <a:schemeClr val="bg1"/>
                </a:solidFill>
                <a:latin typeface="微软雅黑" pitchFamily="34" charset="-122"/>
                <a:ea typeface="微软雅黑" pitchFamily="34" charset="-122"/>
                <a:sym typeface="微软雅黑" pitchFamily="34" charset="-122"/>
              </a:endParaRPr>
            </a:p>
          </p:txBody>
        </p:sp>
      </p:grpSp>
      <p:grpSp>
        <p:nvGrpSpPr>
          <p:cNvPr id="3" name="组合 12"/>
          <p:cNvGrpSpPr>
            <a:grpSpLocks/>
          </p:cNvGrpSpPr>
          <p:nvPr/>
        </p:nvGrpSpPr>
        <p:grpSpPr bwMode="auto">
          <a:xfrm>
            <a:off x="3228975" y="2849563"/>
            <a:ext cx="5473700" cy="682625"/>
            <a:chOff x="0" y="0"/>
            <a:chExt cx="4148479" cy="517730"/>
          </a:xfrm>
        </p:grpSpPr>
        <p:sp>
          <p:nvSpPr>
            <p:cNvPr id="93197" name="直接连接符 11"/>
            <p:cNvSpPr>
              <a:spLocks noChangeShapeType="1"/>
            </p:cNvSpPr>
            <p:nvPr/>
          </p:nvSpPr>
          <p:spPr bwMode="auto">
            <a:xfrm flipV="1">
              <a:off x="277269" y="457535"/>
              <a:ext cx="3871210" cy="39534"/>
            </a:xfrm>
            <a:prstGeom prst="line">
              <a:avLst/>
            </a:prstGeom>
            <a:noFill/>
            <a:ln w="2857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98" name="椭圆 4"/>
            <p:cNvSpPr>
              <a:spLocks noChangeArrowheads="1"/>
            </p:cNvSpPr>
            <p:nvPr/>
          </p:nvSpPr>
          <p:spPr bwMode="auto">
            <a:xfrm>
              <a:off x="0" y="0"/>
              <a:ext cx="569384" cy="517730"/>
            </a:xfrm>
            <a:prstGeom prst="ellipse">
              <a:avLst/>
            </a:prstGeom>
            <a:solidFill>
              <a:srgbClr val="DBB400"/>
            </a:solidFill>
            <a:ln w="25400">
              <a:solidFill>
                <a:schemeClr val="bg1"/>
              </a:solidFill>
              <a:bevel/>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r>
                <a:rPr lang="en-US" altLang="zh-CN" b="1">
                  <a:solidFill>
                    <a:srgbClr val="FFFFFF"/>
                  </a:solidFill>
                  <a:latin typeface="Verdana" pitchFamily="34" charset="0"/>
                  <a:sym typeface="Verdana" pitchFamily="34" charset="0"/>
                </a:rPr>
                <a:t>2</a:t>
              </a:r>
              <a:endParaRPr lang="zh-CN" altLang="en-US">
                <a:latin typeface="Arial" charset="0"/>
              </a:endParaRPr>
            </a:p>
          </p:txBody>
        </p:sp>
        <p:sp>
          <p:nvSpPr>
            <p:cNvPr id="93199" name="矩形 2"/>
            <p:cNvSpPr>
              <a:spLocks noChangeArrowheads="1"/>
            </p:cNvSpPr>
            <p:nvPr/>
          </p:nvSpPr>
          <p:spPr bwMode="auto">
            <a:xfrm>
              <a:off x="587309" y="37107"/>
              <a:ext cx="3561170" cy="4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r>
                <a:rPr lang="zh-CN" altLang="en-US" sz="3200" b="1">
                  <a:solidFill>
                    <a:schemeClr val="bg1"/>
                  </a:solidFill>
                  <a:latin typeface="微软雅黑" pitchFamily="34" charset="-122"/>
                  <a:ea typeface="微软雅黑" pitchFamily="34" charset="-122"/>
                  <a:sym typeface="微软雅黑" pitchFamily="34" charset="-122"/>
                </a:rPr>
                <a:t>图书馆各类专业服务延伸</a:t>
              </a:r>
              <a:endParaRPr lang="en-US" altLang="zh-CN" sz="3200" b="1">
                <a:solidFill>
                  <a:schemeClr val="bg1"/>
                </a:solidFill>
                <a:latin typeface="微软雅黑" pitchFamily="34" charset="-122"/>
                <a:ea typeface="微软雅黑" pitchFamily="34" charset="-122"/>
                <a:sym typeface="微软雅黑" pitchFamily="34" charset="-122"/>
              </a:endParaRPr>
            </a:p>
          </p:txBody>
        </p:sp>
      </p:grpSp>
      <p:grpSp>
        <p:nvGrpSpPr>
          <p:cNvPr id="4" name="组合 16"/>
          <p:cNvGrpSpPr>
            <a:grpSpLocks/>
          </p:cNvGrpSpPr>
          <p:nvPr/>
        </p:nvGrpSpPr>
        <p:grpSpPr bwMode="auto">
          <a:xfrm>
            <a:off x="3228975" y="3981450"/>
            <a:ext cx="4654550" cy="682625"/>
            <a:chOff x="0" y="0"/>
            <a:chExt cx="3526440" cy="517730"/>
          </a:xfrm>
        </p:grpSpPr>
        <p:sp>
          <p:nvSpPr>
            <p:cNvPr id="93194" name="直接连接符 11"/>
            <p:cNvSpPr>
              <a:spLocks noChangeShapeType="1"/>
            </p:cNvSpPr>
            <p:nvPr/>
          </p:nvSpPr>
          <p:spPr bwMode="auto">
            <a:xfrm flipV="1">
              <a:off x="277269" y="467463"/>
              <a:ext cx="2899014" cy="29606"/>
            </a:xfrm>
            <a:prstGeom prst="line">
              <a:avLst/>
            </a:prstGeom>
            <a:noFill/>
            <a:ln w="2857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95" name="椭圆 4"/>
            <p:cNvSpPr>
              <a:spLocks noChangeArrowheads="1"/>
            </p:cNvSpPr>
            <p:nvPr/>
          </p:nvSpPr>
          <p:spPr bwMode="auto">
            <a:xfrm>
              <a:off x="0" y="0"/>
              <a:ext cx="569384" cy="517730"/>
            </a:xfrm>
            <a:prstGeom prst="ellipse">
              <a:avLst/>
            </a:prstGeom>
            <a:solidFill>
              <a:srgbClr val="DBB400"/>
            </a:solidFill>
            <a:ln w="25400">
              <a:solidFill>
                <a:schemeClr val="bg1"/>
              </a:solidFill>
              <a:bevel/>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r>
                <a:rPr lang="en-US" altLang="zh-CN" b="1">
                  <a:solidFill>
                    <a:srgbClr val="FFFFFF"/>
                  </a:solidFill>
                  <a:latin typeface="Verdana" pitchFamily="34" charset="0"/>
                  <a:sym typeface="Verdana" pitchFamily="34" charset="0"/>
                </a:rPr>
                <a:t>3</a:t>
              </a:r>
              <a:endParaRPr lang="zh-CN" altLang="en-US">
                <a:latin typeface="Arial" charset="0"/>
              </a:endParaRPr>
            </a:p>
          </p:txBody>
        </p:sp>
        <p:sp>
          <p:nvSpPr>
            <p:cNvPr id="93196" name="矩形 2"/>
            <p:cNvSpPr>
              <a:spLocks noChangeArrowheads="1"/>
            </p:cNvSpPr>
            <p:nvPr/>
          </p:nvSpPr>
          <p:spPr bwMode="auto">
            <a:xfrm>
              <a:off x="682068" y="37107"/>
              <a:ext cx="2844372" cy="4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zh-CN" altLang="en-US" sz="3200" b="1">
                  <a:solidFill>
                    <a:schemeClr val="bg1"/>
                  </a:solidFill>
                  <a:latin typeface="微软雅黑" pitchFamily="34" charset="-122"/>
                  <a:ea typeface="微软雅黑" pitchFamily="34" charset="-122"/>
                  <a:sym typeface="微软雅黑" pitchFamily="34" charset="-122"/>
                </a:rPr>
                <a:t>分析、挖掘功能</a:t>
              </a:r>
              <a:endParaRPr lang="en-US" altLang="zh-CN" sz="3200" b="1">
                <a:solidFill>
                  <a:schemeClr val="bg1"/>
                </a:solidFill>
                <a:latin typeface="微软雅黑" pitchFamily="34" charset="-122"/>
                <a:ea typeface="微软雅黑" pitchFamily="34" charset="-122"/>
                <a:sym typeface="微软雅黑" pitchFamily="34" charset="-122"/>
              </a:endParaRPr>
            </a:p>
          </p:txBody>
        </p:sp>
      </p:grpSp>
    </p:spTree>
    <p:extLst>
      <p:ext uri="{BB962C8B-B14F-4D97-AF65-F5344CB8AC3E}">
        <p14:creationId xmlns:p14="http://schemas.microsoft.com/office/powerpoint/2010/main" val="15297186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p:cBhvr>
                                        <p:cTn id="27" dur="500"/>
                                        <p:tgtEl>
                                          <p:spTgt spid="4"/>
                                        </p:tgtEl>
                                      </p:cBhvr>
                                    </p:animEffect>
                                    <p:anim calcmode="lin" valueType="num">
                                      <p:cBhvr>
                                        <p:cTn id="28" dur="500" fill="hold"/>
                                        <p:tgtEl>
                                          <p:spTgt spid="4"/>
                                        </p:tgtEl>
                                        <p:attrNameLst>
                                          <p:attrName>ppt_x</p:attrName>
                                        </p:attrNameLst>
                                      </p:cBhvr>
                                      <p:tavLst>
                                        <p:tav tm="0">
                                          <p:val>
                                            <p:fltVal val="0.5"/>
                                          </p:val>
                                        </p:tav>
                                        <p:tav tm="100000">
                                          <p:val>
                                            <p:strVal val="#ppt_x"/>
                                          </p:val>
                                        </p:tav>
                                      </p:tavLst>
                                    </p:anim>
                                    <p:anim calcmode="lin" valueType="num">
                                      <p:cBhvr>
                                        <p:cTn id="29"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矩形 1"/>
          <p:cNvSpPr>
            <a:spLocks noChangeArrowheads="1"/>
          </p:cNvSpPr>
          <p:nvPr/>
        </p:nvSpPr>
        <p:spPr bwMode="auto">
          <a:xfrm>
            <a:off x="2201863" y="922338"/>
            <a:ext cx="8186737" cy="2178050"/>
          </a:xfrm>
          <a:prstGeom prst="rect">
            <a:avLst/>
          </a:prstGeom>
          <a:noFill/>
          <a:ln w="9525">
            <a:solidFill>
              <a:schemeClr val="bg1">
                <a:alpha val="36078"/>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50000"/>
              </a:lnSpc>
              <a:spcBef>
                <a:spcPct val="0"/>
              </a:spcBef>
              <a:buFontTx/>
              <a:buNone/>
            </a:pPr>
            <a:r>
              <a:rPr lang="zh-CN" altLang="en-US" sz="4800" b="1" dirty="0">
                <a:solidFill>
                  <a:srgbClr val="FF0000"/>
                </a:solidFill>
                <a:latin typeface="微软雅黑" pitchFamily="34" charset="-122"/>
                <a:ea typeface="微软雅黑" pitchFamily="34" charset="-122"/>
                <a:sym typeface="Calibri" pitchFamily="34" charset="0"/>
              </a:rPr>
              <a:t>让发现</a:t>
            </a:r>
            <a:r>
              <a:rPr lang="zh-CN" altLang="en-US" sz="4800" b="1" dirty="0" smtClean="0">
                <a:solidFill>
                  <a:srgbClr val="FF0000"/>
                </a:solidFill>
                <a:latin typeface="微软雅黑" pitchFamily="34" charset="-122"/>
                <a:ea typeface="微软雅黑" pitchFamily="34" charset="-122"/>
                <a:sym typeface="Calibri" pitchFamily="34" charset="0"/>
              </a:rPr>
              <a:t>成为科研机构的</a:t>
            </a:r>
            <a:r>
              <a:rPr lang="zh-CN" altLang="en-US" sz="4800" b="1" dirty="0">
                <a:solidFill>
                  <a:srgbClr val="FF0000"/>
                </a:solidFill>
                <a:latin typeface="微软雅黑" pitchFamily="34" charset="-122"/>
                <a:ea typeface="微软雅黑" pitchFamily="34" charset="-122"/>
                <a:sym typeface="Calibri" pitchFamily="34" charset="0"/>
              </a:rPr>
              <a:t>中枢</a:t>
            </a:r>
            <a:r>
              <a:rPr lang="en-US" altLang="zh-CN" sz="4800" b="1" dirty="0">
                <a:solidFill>
                  <a:srgbClr val="FF0000"/>
                </a:solidFill>
                <a:latin typeface="微软雅黑" pitchFamily="34" charset="-122"/>
                <a:ea typeface="微软雅黑" pitchFamily="34" charset="-122"/>
                <a:sym typeface="Calibri" pitchFamily="34" charset="0"/>
              </a:rPr>
              <a:t/>
            </a:r>
            <a:br>
              <a:rPr lang="en-US" altLang="zh-CN" sz="4800" b="1" dirty="0">
                <a:solidFill>
                  <a:srgbClr val="FF0000"/>
                </a:solidFill>
                <a:latin typeface="微软雅黑" pitchFamily="34" charset="-122"/>
                <a:ea typeface="微软雅黑" pitchFamily="34" charset="-122"/>
                <a:sym typeface="Calibri" pitchFamily="34" charset="0"/>
              </a:rPr>
            </a:br>
            <a:r>
              <a:rPr lang="zh-CN" altLang="en-US" sz="4800" b="1" dirty="0">
                <a:solidFill>
                  <a:srgbClr val="FF0000"/>
                </a:solidFill>
                <a:latin typeface="微软雅黑" pitchFamily="34" charset="-122"/>
                <a:ea typeface="微软雅黑" pitchFamily="34" charset="-122"/>
                <a:sym typeface="Calibri" pitchFamily="34" charset="0"/>
              </a:rPr>
              <a:t>让发现更好地为知识发展服务</a:t>
            </a:r>
          </a:p>
        </p:txBody>
      </p:sp>
      <p:pic>
        <p:nvPicPr>
          <p:cNvPr id="101379"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6463" y="3090863"/>
            <a:ext cx="5407025"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文本框 6"/>
          <p:cNvSpPr txBox="1">
            <a:spLocks noChangeArrowheads="1"/>
          </p:cNvSpPr>
          <p:nvPr/>
        </p:nvSpPr>
        <p:spPr bwMode="auto">
          <a:xfrm>
            <a:off x="3589338" y="2844800"/>
            <a:ext cx="49672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6600" b="1">
                <a:solidFill>
                  <a:srgbClr val="FF0000"/>
                </a:solidFill>
                <a:latin typeface="Roboto Th" pitchFamily="2" charset="0"/>
              </a:rPr>
              <a:t>THANKS</a:t>
            </a:r>
            <a:endParaRPr lang="zh-CN" altLang="en-US" sz="6600" b="1">
              <a:solidFill>
                <a:srgbClr val="FF0000"/>
              </a:solidFill>
              <a:latin typeface="Roboto Th" pitchFamily="2" charset="0"/>
              <a:ea typeface="微软雅黑" pitchFamily="34" charset="-122"/>
            </a:endParaRPr>
          </a:p>
        </p:txBody>
      </p:sp>
      <p:sp>
        <p:nvSpPr>
          <p:cNvPr id="10" name="矩形 9"/>
          <p:cNvSpPr/>
          <p:nvPr/>
        </p:nvSpPr>
        <p:spPr>
          <a:xfrm>
            <a:off x="3975100" y="3952875"/>
            <a:ext cx="4195763" cy="4603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1544409" y="590550"/>
            <a:ext cx="7753350" cy="4914900"/>
          </a:xfrm>
          <a:prstGeom prst="rect">
            <a:avLst/>
          </a:prstGeom>
        </p:spPr>
      </p:pic>
      <p:sp>
        <p:nvSpPr>
          <p:cNvPr id="3" name="圆角矩形标注 2"/>
          <p:cNvSpPr/>
          <p:nvPr/>
        </p:nvSpPr>
        <p:spPr>
          <a:xfrm>
            <a:off x="7974920" y="3670753"/>
            <a:ext cx="2438400" cy="800100"/>
          </a:xfrm>
          <a:prstGeom prst="wedgeRoundRectCallout">
            <a:avLst>
              <a:gd name="adj1" fmla="val -68872"/>
              <a:gd name="adj2" fmla="val -51243"/>
              <a:gd name="adj3" fmla="val 16667"/>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点击检索按钮</a:t>
            </a:r>
            <a:endParaRPr lang="en-US" altLang="zh-CN"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416044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666" y="206062"/>
            <a:ext cx="10144985" cy="6651938"/>
          </a:xfrm>
          <a:prstGeom prst="rect">
            <a:avLst/>
          </a:prstGeom>
        </p:spPr>
      </p:pic>
      <p:sp>
        <p:nvSpPr>
          <p:cNvPr id="17411" name="圆角矩形标注 4"/>
          <p:cNvSpPr>
            <a:spLocks noChangeArrowheads="1"/>
          </p:cNvSpPr>
          <p:nvPr/>
        </p:nvSpPr>
        <p:spPr bwMode="auto">
          <a:xfrm>
            <a:off x="5575917" y="1947863"/>
            <a:ext cx="2438400" cy="800100"/>
          </a:xfrm>
          <a:prstGeom prst="wedgeRoundRectCallout">
            <a:avLst>
              <a:gd name="adj1" fmla="val -68870"/>
              <a:gd name="adj2" fmla="val -51241"/>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r>
              <a:rPr lang="zh-CN" altLang="en-US" sz="2400" b="1" dirty="0">
                <a:solidFill>
                  <a:schemeClr val="accent2"/>
                </a:solidFill>
                <a:latin typeface="微软雅黑" pitchFamily="34" charset="-122"/>
                <a:ea typeface="微软雅黑" pitchFamily="34" charset="-122"/>
                <a:sym typeface="微软雅黑" pitchFamily="34" charset="-122"/>
              </a:rPr>
              <a:t>空检 </a:t>
            </a:r>
            <a:r>
              <a:rPr lang="en-US" altLang="zh-CN" sz="2400" b="1" dirty="0" smtClean="0">
                <a:solidFill>
                  <a:schemeClr val="accent2"/>
                </a:solidFill>
                <a:latin typeface="微软雅黑" pitchFamily="34" charset="-122"/>
                <a:ea typeface="微软雅黑" pitchFamily="34" charset="-122"/>
                <a:sym typeface="微软雅黑" pitchFamily="34" charset="-122"/>
              </a:rPr>
              <a:t>3.4</a:t>
            </a:r>
            <a:r>
              <a:rPr lang="zh-CN" altLang="en-US" sz="2400" b="1" dirty="0" smtClean="0">
                <a:solidFill>
                  <a:schemeClr val="accent2"/>
                </a:solidFill>
                <a:latin typeface="微软雅黑" pitchFamily="34" charset="-122"/>
                <a:ea typeface="微软雅黑" pitchFamily="34" charset="-122"/>
                <a:sym typeface="微软雅黑" pitchFamily="34" charset="-122"/>
              </a:rPr>
              <a:t>亿条</a:t>
            </a:r>
            <a:endParaRPr lang="en-US" altLang="zh-CN" sz="2400" b="1" dirty="0">
              <a:solidFill>
                <a:schemeClr val="accent2"/>
              </a:solidFill>
              <a:latin typeface="微软雅黑" pitchFamily="34" charset="-122"/>
              <a:ea typeface="微软雅黑" pitchFamily="34" charset="-122"/>
              <a:sym typeface="微软雅黑" pitchFamily="34" charset="-122"/>
            </a:endParaRPr>
          </a:p>
        </p:txBody>
      </p:sp>
      <p:sp>
        <p:nvSpPr>
          <p:cNvPr id="17412" name="AutoShape 20"/>
          <p:cNvSpPr>
            <a:spLocks noChangeArrowheads="1"/>
          </p:cNvSpPr>
          <p:nvPr/>
        </p:nvSpPr>
        <p:spPr bwMode="auto">
          <a:xfrm>
            <a:off x="24606" y="90511"/>
            <a:ext cx="3057525" cy="400050"/>
          </a:xfrm>
          <a:prstGeom prst="wedgeRoundRectCallout">
            <a:avLst>
              <a:gd name="adj1" fmla="val -10306"/>
              <a:gd name="adj2" fmla="val 30593"/>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654</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种    图书</a:t>
            </a:r>
          </a:p>
        </p:txBody>
      </p:sp>
      <p:sp>
        <p:nvSpPr>
          <p:cNvPr id="17413" name="AutoShape 20"/>
          <p:cNvSpPr>
            <a:spLocks noChangeArrowheads="1"/>
          </p:cNvSpPr>
          <p:nvPr/>
        </p:nvSpPr>
        <p:spPr bwMode="auto">
          <a:xfrm>
            <a:off x="24605" y="571634"/>
            <a:ext cx="3057525" cy="400050"/>
          </a:xfrm>
          <a:prstGeom prst="wedgeRoundRectCallout">
            <a:avLst>
              <a:gd name="adj1" fmla="val -14560"/>
              <a:gd name="adj2" fmla="val 19463"/>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1.07</a:t>
            </a:r>
            <a:r>
              <a:rPr lang="zh-CN" altLang="en-US" sz="2400" dirty="0" smtClean="0">
                <a:solidFill>
                  <a:schemeClr val="accent2"/>
                </a:solidFill>
                <a:latin typeface="微软雅黑" pitchFamily="34" charset="-122"/>
                <a:ea typeface="微软雅黑" pitchFamily="34" charset="-122"/>
                <a:sym typeface="微软雅黑" pitchFamily="34" charset="-122"/>
              </a:rPr>
              <a:t>亿篇  </a:t>
            </a:r>
            <a:r>
              <a:rPr lang="zh-CN" altLang="en-US" sz="2400" dirty="0">
                <a:solidFill>
                  <a:schemeClr val="accent2"/>
                </a:solidFill>
                <a:latin typeface="微软雅黑" pitchFamily="34" charset="-122"/>
                <a:ea typeface="微软雅黑" pitchFamily="34" charset="-122"/>
                <a:sym typeface="微软雅黑" pitchFamily="34" charset="-122"/>
              </a:rPr>
              <a:t>期刊</a:t>
            </a:r>
          </a:p>
        </p:txBody>
      </p:sp>
      <p:sp>
        <p:nvSpPr>
          <p:cNvPr id="17414" name="AutoShape 20"/>
          <p:cNvSpPr>
            <a:spLocks noChangeArrowheads="1"/>
          </p:cNvSpPr>
          <p:nvPr/>
        </p:nvSpPr>
        <p:spPr bwMode="auto">
          <a:xfrm>
            <a:off x="20637" y="1043603"/>
            <a:ext cx="3049588" cy="400050"/>
          </a:xfrm>
          <a:prstGeom prst="wedgeRoundRectCallout">
            <a:avLst>
              <a:gd name="adj1" fmla="val -20745"/>
              <a:gd name="adj2" fmla="val 27685"/>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1.63</a:t>
            </a:r>
            <a:r>
              <a:rPr lang="zh-CN" altLang="en-US" sz="2400" dirty="0" smtClean="0">
                <a:solidFill>
                  <a:schemeClr val="accent2"/>
                </a:solidFill>
                <a:latin typeface="微软雅黑" pitchFamily="34" charset="-122"/>
                <a:ea typeface="微软雅黑" pitchFamily="34" charset="-122"/>
                <a:sym typeface="微软雅黑" pitchFamily="34" charset="-122"/>
              </a:rPr>
              <a:t>亿</a:t>
            </a:r>
            <a:r>
              <a:rPr lang="zh-CN" altLang="en-US" sz="2400" dirty="0">
                <a:solidFill>
                  <a:schemeClr val="accent2"/>
                </a:solidFill>
                <a:latin typeface="微软雅黑" pitchFamily="34" charset="-122"/>
                <a:ea typeface="微软雅黑" pitchFamily="34" charset="-122"/>
                <a:sym typeface="微软雅黑" pitchFamily="34" charset="-122"/>
              </a:rPr>
              <a:t>篇   报纸</a:t>
            </a:r>
          </a:p>
        </p:txBody>
      </p:sp>
      <p:sp>
        <p:nvSpPr>
          <p:cNvPr id="17415" name="AutoShape 20"/>
          <p:cNvSpPr>
            <a:spLocks noChangeArrowheads="1"/>
          </p:cNvSpPr>
          <p:nvPr/>
        </p:nvSpPr>
        <p:spPr bwMode="auto">
          <a:xfrm>
            <a:off x="26988" y="1528897"/>
            <a:ext cx="3030538" cy="400050"/>
          </a:xfrm>
          <a:prstGeom prst="wedgeRoundRectCallout">
            <a:avLst>
              <a:gd name="adj1" fmla="val -27963"/>
              <a:gd name="adj2" fmla="val 45866"/>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565</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篇   学位论文</a:t>
            </a:r>
          </a:p>
        </p:txBody>
      </p:sp>
      <p:sp>
        <p:nvSpPr>
          <p:cNvPr id="17416" name="AutoShape 20"/>
          <p:cNvSpPr>
            <a:spLocks noChangeArrowheads="1"/>
          </p:cNvSpPr>
          <p:nvPr/>
        </p:nvSpPr>
        <p:spPr bwMode="auto">
          <a:xfrm>
            <a:off x="17463" y="2468697"/>
            <a:ext cx="3040063" cy="400050"/>
          </a:xfrm>
          <a:prstGeom prst="wedgeRoundRectCallout">
            <a:avLst>
              <a:gd name="adj1" fmla="val -21449"/>
              <a:gd name="adj2" fmla="val 39000"/>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94</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篇   标准</a:t>
            </a:r>
          </a:p>
        </p:txBody>
      </p:sp>
      <p:sp>
        <p:nvSpPr>
          <p:cNvPr id="17417" name="AutoShape 20"/>
          <p:cNvSpPr>
            <a:spLocks noChangeArrowheads="1"/>
          </p:cNvSpPr>
          <p:nvPr/>
        </p:nvSpPr>
        <p:spPr bwMode="auto">
          <a:xfrm>
            <a:off x="26987" y="2941773"/>
            <a:ext cx="3040063" cy="442912"/>
          </a:xfrm>
          <a:prstGeom prst="wedgeRoundRectCallout">
            <a:avLst>
              <a:gd name="adj1" fmla="val -25685"/>
              <a:gd name="adj2" fmla="val 26120"/>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1675</a:t>
            </a:r>
            <a:r>
              <a:rPr lang="zh-CN" altLang="en-US" sz="2400" dirty="0">
                <a:solidFill>
                  <a:schemeClr val="accent2"/>
                </a:solidFill>
                <a:latin typeface="微软雅黑" pitchFamily="34" charset="-122"/>
                <a:ea typeface="微软雅黑" pitchFamily="34" charset="-122"/>
                <a:sym typeface="微软雅黑" pitchFamily="34" charset="-122"/>
              </a:rPr>
              <a:t>万</a:t>
            </a:r>
            <a:r>
              <a:rPr lang="zh-CN" altLang="en-US" sz="2400" dirty="0" smtClean="0">
                <a:solidFill>
                  <a:schemeClr val="accent2"/>
                </a:solidFill>
                <a:latin typeface="微软雅黑" pitchFamily="34" charset="-122"/>
                <a:ea typeface="微软雅黑" pitchFamily="34" charset="-122"/>
                <a:sym typeface="微软雅黑" pitchFamily="34" charset="-122"/>
              </a:rPr>
              <a:t>篇 </a:t>
            </a:r>
            <a:r>
              <a:rPr lang="zh-CN" altLang="en-US" sz="2400" dirty="0">
                <a:solidFill>
                  <a:schemeClr val="accent2"/>
                </a:solidFill>
                <a:latin typeface="微软雅黑" pitchFamily="34" charset="-122"/>
                <a:ea typeface="微软雅黑" pitchFamily="34" charset="-122"/>
                <a:sym typeface="微软雅黑" pitchFamily="34" charset="-122"/>
              </a:rPr>
              <a:t>专利</a:t>
            </a:r>
          </a:p>
        </p:txBody>
      </p:sp>
      <p:sp>
        <p:nvSpPr>
          <p:cNvPr id="17418" name="AutoShape 20"/>
          <p:cNvSpPr>
            <a:spLocks noChangeArrowheads="1"/>
          </p:cNvSpPr>
          <p:nvPr/>
        </p:nvSpPr>
        <p:spPr bwMode="auto">
          <a:xfrm>
            <a:off x="17462" y="3478347"/>
            <a:ext cx="3040063" cy="400050"/>
          </a:xfrm>
          <a:prstGeom prst="wedgeRoundRectCallout">
            <a:avLst>
              <a:gd name="adj1" fmla="val -19208"/>
              <a:gd name="adj2" fmla="val 24778"/>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1126</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部   </a:t>
            </a:r>
            <a:r>
              <a:rPr lang="zh-CN" altLang="en-US" sz="2400" dirty="0" smtClean="0">
                <a:solidFill>
                  <a:schemeClr val="accent2"/>
                </a:solidFill>
                <a:latin typeface="微软雅黑" pitchFamily="34" charset="-122"/>
                <a:ea typeface="微软雅黑" pitchFamily="34" charset="-122"/>
                <a:sym typeface="微软雅黑" pitchFamily="34" charset="-122"/>
              </a:rPr>
              <a:t>音视频</a:t>
            </a:r>
            <a:endParaRPr lang="zh-CN" altLang="en-US" sz="2400" dirty="0">
              <a:solidFill>
                <a:schemeClr val="accent2"/>
              </a:solidFill>
              <a:latin typeface="微软雅黑" pitchFamily="34" charset="-122"/>
              <a:ea typeface="微软雅黑" pitchFamily="34" charset="-122"/>
              <a:sym typeface="微软雅黑" pitchFamily="34" charset="-122"/>
            </a:endParaRPr>
          </a:p>
        </p:txBody>
      </p:sp>
      <p:sp>
        <p:nvSpPr>
          <p:cNvPr id="17419" name="AutoShape 20"/>
          <p:cNvSpPr>
            <a:spLocks noChangeArrowheads="1"/>
          </p:cNvSpPr>
          <p:nvPr/>
        </p:nvSpPr>
        <p:spPr bwMode="auto">
          <a:xfrm>
            <a:off x="26988" y="2008322"/>
            <a:ext cx="3040063" cy="400050"/>
          </a:xfrm>
          <a:prstGeom prst="wedgeRoundRectCallout">
            <a:avLst>
              <a:gd name="adj1" fmla="val -24699"/>
              <a:gd name="adj2" fmla="val 12963"/>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576</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篇   会议论文</a:t>
            </a:r>
          </a:p>
        </p:txBody>
      </p:sp>
      <p:sp>
        <p:nvSpPr>
          <p:cNvPr id="17420" name="AutoShape 20"/>
          <p:cNvSpPr>
            <a:spLocks noChangeArrowheads="1"/>
          </p:cNvSpPr>
          <p:nvPr/>
        </p:nvSpPr>
        <p:spPr bwMode="auto">
          <a:xfrm>
            <a:off x="9525" y="4884872"/>
            <a:ext cx="3057525" cy="400050"/>
          </a:xfrm>
          <a:prstGeom prst="wedgeRoundRectCallout">
            <a:avLst>
              <a:gd name="adj1" fmla="val -7736"/>
              <a:gd name="adj2" fmla="val 35347"/>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1735</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条 信息资讯</a:t>
            </a:r>
          </a:p>
        </p:txBody>
      </p:sp>
      <p:sp>
        <p:nvSpPr>
          <p:cNvPr id="17421" name="AutoShape 20"/>
          <p:cNvSpPr>
            <a:spLocks noChangeArrowheads="1"/>
          </p:cNvSpPr>
          <p:nvPr/>
        </p:nvSpPr>
        <p:spPr bwMode="auto">
          <a:xfrm>
            <a:off x="31750" y="4439523"/>
            <a:ext cx="3036888" cy="400050"/>
          </a:xfrm>
          <a:prstGeom prst="wedgeRoundRectCallout">
            <a:avLst>
              <a:gd name="adj1" fmla="val -6792"/>
              <a:gd name="adj2" fmla="val 34588"/>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415</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条   法律法规</a:t>
            </a:r>
          </a:p>
        </p:txBody>
      </p:sp>
      <p:sp>
        <p:nvSpPr>
          <p:cNvPr id="17422" name="AutoShape 20"/>
          <p:cNvSpPr>
            <a:spLocks noChangeArrowheads="1"/>
          </p:cNvSpPr>
          <p:nvPr/>
        </p:nvSpPr>
        <p:spPr bwMode="auto">
          <a:xfrm>
            <a:off x="1" y="3960478"/>
            <a:ext cx="3036887" cy="400050"/>
          </a:xfrm>
          <a:prstGeom prst="wedgeRoundRectCallout">
            <a:avLst>
              <a:gd name="adj1" fmla="val -15231"/>
              <a:gd name="adj2" fmla="val 26819"/>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124</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条   科技成果</a:t>
            </a:r>
          </a:p>
        </p:txBody>
      </p:sp>
      <p:sp>
        <p:nvSpPr>
          <p:cNvPr id="17423" name="AutoShape 20"/>
          <p:cNvSpPr>
            <a:spLocks noChangeArrowheads="1"/>
          </p:cNvSpPr>
          <p:nvPr/>
        </p:nvSpPr>
        <p:spPr bwMode="auto">
          <a:xfrm>
            <a:off x="0" y="5340484"/>
            <a:ext cx="3036888" cy="400050"/>
          </a:xfrm>
          <a:prstGeom prst="wedgeRoundRectCallout">
            <a:avLst>
              <a:gd name="adj1" fmla="val -14537"/>
              <a:gd name="adj2" fmla="val 37347"/>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132</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条   特色库</a:t>
            </a:r>
          </a:p>
        </p:txBody>
      </p:sp>
      <p:sp>
        <p:nvSpPr>
          <p:cNvPr id="17424" name="圆角矩形 31"/>
          <p:cNvSpPr>
            <a:spLocks noChangeArrowheads="1"/>
          </p:cNvSpPr>
          <p:nvPr/>
        </p:nvSpPr>
        <p:spPr bwMode="auto">
          <a:xfrm>
            <a:off x="3013002" y="2828925"/>
            <a:ext cx="2145276" cy="3610512"/>
          </a:xfrm>
          <a:prstGeom prst="roundRect">
            <a:avLst>
              <a:gd name="adj" fmla="val 4069"/>
            </a:avLst>
          </a:prstGeom>
          <a:noFill/>
          <a:ln w="28575">
            <a:solidFill>
              <a:srgbClr val="FF0000"/>
            </a:solidFill>
            <a:bevel/>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00000"/>
              </a:lnSpc>
              <a:spcBef>
                <a:spcPct val="0"/>
              </a:spcBef>
              <a:buFont typeface="Arial" charset="0"/>
              <a:buNone/>
            </a:pPr>
            <a:endParaRPr lang="zh-CN" altLang="zh-CN" sz="1800">
              <a:solidFill>
                <a:srgbClr val="000000"/>
              </a:solidFill>
              <a:latin typeface="宋体" charset="-122"/>
              <a:sym typeface="宋体" charset="-122"/>
            </a:endParaRPr>
          </a:p>
        </p:txBody>
      </p:sp>
      <p:sp>
        <p:nvSpPr>
          <p:cNvPr id="17" name="AutoShape 20"/>
          <p:cNvSpPr>
            <a:spLocks noChangeArrowheads="1"/>
          </p:cNvSpPr>
          <p:nvPr/>
        </p:nvSpPr>
        <p:spPr bwMode="auto">
          <a:xfrm>
            <a:off x="-23886" y="5797795"/>
            <a:ext cx="3036888" cy="400050"/>
          </a:xfrm>
          <a:prstGeom prst="wedgeRoundRectCallout">
            <a:avLst>
              <a:gd name="adj1" fmla="val -6792"/>
              <a:gd name="adj2" fmla="val 34588"/>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1235</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条   </a:t>
            </a:r>
            <a:r>
              <a:rPr lang="zh-CN" altLang="en-US" sz="2400" dirty="0" smtClean="0">
                <a:solidFill>
                  <a:schemeClr val="accent2"/>
                </a:solidFill>
                <a:latin typeface="微软雅黑" pitchFamily="34" charset="-122"/>
                <a:ea typeface="微软雅黑" pitchFamily="34" charset="-122"/>
                <a:sym typeface="微软雅黑" pitchFamily="34" charset="-122"/>
              </a:rPr>
              <a:t>年鉴</a:t>
            </a:r>
            <a:endParaRPr lang="zh-CN" altLang="en-US" sz="2400" dirty="0">
              <a:solidFill>
                <a:schemeClr val="accent2"/>
              </a:solidFill>
              <a:latin typeface="微软雅黑" pitchFamily="34" charset="-122"/>
              <a:ea typeface="微软雅黑" pitchFamily="34" charset="-122"/>
              <a:sym typeface="微软雅黑" pitchFamily="34" charset="-122"/>
            </a:endParaRPr>
          </a:p>
        </p:txBody>
      </p:sp>
      <p:sp>
        <p:nvSpPr>
          <p:cNvPr id="18" name="AutoShape 20"/>
          <p:cNvSpPr>
            <a:spLocks noChangeArrowheads="1"/>
          </p:cNvSpPr>
          <p:nvPr/>
        </p:nvSpPr>
        <p:spPr bwMode="auto">
          <a:xfrm>
            <a:off x="0" y="6301559"/>
            <a:ext cx="3036888" cy="400050"/>
          </a:xfrm>
          <a:prstGeom prst="wedgeRoundRectCallout">
            <a:avLst>
              <a:gd name="adj1" fmla="val -6792"/>
              <a:gd name="adj2" fmla="val 34588"/>
              <a:gd name="adj3" fmla="val 16667"/>
            </a:avLst>
          </a:prstGeom>
          <a:solidFill>
            <a:srgbClr val="FFFFFF"/>
          </a:solidFill>
          <a:ln w="12700">
            <a:solidFill>
              <a:schemeClr val="accent2"/>
            </a:solidFill>
            <a:miter lim="800000"/>
            <a:headEnd/>
            <a:tailEnd/>
          </a:ln>
        </p:spPr>
        <p:txBody>
          <a:bodyPr anchor="ctr"/>
          <a:lstStyle>
            <a:lvl1pPr eaLnBrk="0" hangingPunct="0">
              <a:lnSpc>
                <a:spcPct val="90000"/>
              </a:lnSpc>
              <a:spcBef>
                <a:spcPts val="1000"/>
              </a:spcBef>
              <a:buChar char="•"/>
              <a:defRPr sz="2800">
                <a:solidFill>
                  <a:schemeClr val="tx1"/>
                </a:solidFill>
                <a:latin typeface="Calibri" pitchFamily="34" charset="0"/>
                <a:ea typeface="宋体"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宋体"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宋体"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eaLnBrk="1" hangingPunct="1">
              <a:lnSpc>
                <a:spcPct val="100000"/>
              </a:lnSpc>
              <a:spcBef>
                <a:spcPct val="0"/>
              </a:spcBef>
              <a:buFont typeface="Arial" charset="0"/>
              <a:buNone/>
            </a:pPr>
            <a:r>
              <a:rPr lang="en-US" altLang="zh-CN" sz="2400" dirty="0" smtClean="0">
                <a:solidFill>
                  <a:schemeClr val="accent2"/>
                </a:solidFill>
                <a:latin typeface="微软雅黑" pitchFamily="34" charset="-122"/>
                <a:ea typeface="微软雅黑" pitchFamily="34" charset="-122"/>
                <a:sym typeface="微软雅黑" pitchFamily="34" charset="-122"/>
              </a:rPr>
              <a:t>1440</a:t>
            </a:r>
            <a:r>
              <a:rPr lang="zh-CN" altLang="en-US" sz="2400" dirty="0" smtClean="0">
                <a:solidFill>
                  <a:schemeClr val="accent2"/>
                </a:solidFill>
                <a:latin typeface="微软雅黑" pitchFamily="34" charset="-122"/>
                <a:ea typeface="微软雅黑" pitchFamily="34" charset="-122"/>
                <a:sym typeface="微软雅黑" pitchFamily="34" charset="-122"/>
              </a:rPr>
              <a:t>万</a:t>
            </a:r>
            <a:r>
              <a:rPr lang="zh-CN" altLang="en-US" sz="2400" dirty="0">
                <a:solidFill>
                  <a:schemeClr val="accent2"/>
                </a:solidFill>
                <a:latin typeface="微软雅黑" pitchFamily="34" charset="-122"/>
                <a:ea typeface="微软雅黑" pitchFamily="34" charset="-122"/>
                <a:sym typeface="微软雅黑" pitchFamily="34" charset="-122"/>
              </a:rPr>
              <a:t>条   案例</a:t>
            </a:r>
          </a:p>
        </p:txBody>
      </p:sp>
    </p:spTree>
    <p:extLst>
      <p:ext uri="{BB962C8B-B14F-4D97-AF65-F5344CB8AC3E}">
        <p14:creationId xmlns:p14="http://schemas.microsoft.com/office/powerpoint/2010/main" val="3022996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p:cBhvr>
                                        <p:cTn id="11" dur="500"/>
                                        <p:tgtEl>
                                          <p:spTgt spid="17411"/>
                                        </p:tgtEl>
                                      </p:cBhvr>
                                    </p:animEffect>
                                    <p:set>
                                      <p:cBhvr>
                                        <p:cTn id="12" dur="1" fill="hold">
                                          <p:stCondLst>
                                            <p:cond delay="499"/>
                                          </p:stCondLst>
                                        </p:cTn>
                                        <p:tgtEl>
                                          <p:spTgt spid="174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 0 L 0.15156 0 " pathEditMode="relative" rAng="0" ptsTypes="AA">
                                      <p:cBhvr>
                                        <p:cTn id="16" dur="2000" fill="hold"/>
                                        <p:tgtEl>
                                          <p:spTgt spid="2"/>
                                        </p:tgtEl>
                                        <p:attrNameLst>
                                          <p:attrName>ppt_x</p:attrName>
                                          <p:attrName>ppt_y</p:attrName>
                                        </p:attrNameLst>
                                      </p:cBhvr>
                                      <p:rCtr x="7578" y="0"/>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424"/>
                                        </p:tgtEl>
                                        <p:attrNameLst>
                                          <p:attrName>style.visibility</p:attrName>
                                        </p:attrNameLst>
                                      </p:cBhvr>
                                      <p:to>
                                        <p:strVal val="visible"/>
                                      </p:to>
                                    </p:set>
                                    <p:animEffect>
                                      <p:cBhvr>
                                        <p:cTn id="21" dur="500"/>
                                        <p:tgtEl>
                                          <p:spTgt spid="1742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412"/>
                                        </p:tgtEl>
                                        <p:attrNameLst>
                                          <p:attrName>style.visibility</p:attrName>
                                        </p:attrNameLst>
                                      </p:cBhvr>
                                      <p:to>
                                        <p:strVal val="visible"/>
                                      </p:to>
                                    </p:set>
                                    <p:animEffect>
                                      <p:cBhvr>
                                        <p:cTn id="26" dur="500"/>
                                        <p:tgtEl>
                                          <p:spTgt spid="17412"/>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7413"/>
                                        </p:tgtEl>
                                        <p:attrNameLst>
                                          <p:attrName>style.visibility</p:attrName>
                                        </p:attrNameLst>
                                      </p:cBhvr>
                                      <p:to>
                                        <p:strVal val="visible"/>
                                      </p:to>
                                    </p:set>
                                    <p:animEffect>
                                      <p:cBhvr>
                                        <p:cTn id="30" dur="500"/>
                                        <p:tgtEl>
                                          <p:spTgt spid="17413"/>
                                        </p:tgtEl>
                                      </p:cBhvr>
                                    </p:animEffect>
                                  </p:child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7414"/>
                                        </p:tgtEl>
                                        <p:attrNameLst>
                                          <p:attrName>style.visibility</p:attrName>
                                        </p:attrNameLst>
                                      </p:cBhvr>
                                      <p:to>
                                        <p:strVal val="visible"/>
                                      </p:to>
                                    </p:set>
                                    <p:animEffect>
                                      <p:cBhvr>
                                        <p:cTn id="34" dur="500"/>
                                        <p:tgtEl>
                                          <p:spTgt spid="17414"/>
                                        </p:tgtEl>
                                      </p:cBhvr>
                                    </p:animEffect>
                                  </p:childTnLst>
                                </p:cTn>
                              </p:par>
                            </p:childTnLst>
                          </p:cTn>
                        </p:par>
                        <p:par>
                          <p:cTn id="35" fill="hold">
                            <p:stCondLst>
                              <p:cond delay="1500"/>
                            </p:stCondLst>
                            <p:childTnLst>
                              <p:par>
                                <p:cTn id="36" presetID="3" presetClass="entr" presetSubtype="10" fill="hold" grpId="0" nodeType="afterEffect">
                                  <p:stCondLst>
                                    <p:cond delay="0"/>
                                  </p:stCondLst>
                                  <p:childTnLst>
                                    <p:set>
                                      <p:cBhvr>
                                        <p:cTn id="37" dur="1" fill="hold">
                                          <p:stCondLst>
                                            <p:cond delay="0"/>
                                          </p:stCondLst>
                                        </p:cTn>
                                        <p:tgtEl>
                                          <p:spTgt spid="17415"/>
                                        </p:tgtEl>
                                        <p:attrNameLst>
                                          <p:attrName>style.visibility</p:attrName>
                                        </p:attrNameLst>
                                      </p:cBhvr>
                                      <p:to>
                                        <p:strVal val="visible"/>
                                      </p:to>
                                    </p:set>
                                    <p:animEffect>
                                      <p:cBhvr>
                                        <p:cTn id="38" dur="500"/>
                                        <p:tgtEl>
                                          <p:spTgt spid="17415"/>
                                        </p:tgtEl>
                                      </p:cBhvr>
                                    </p:animEffect>
                                  </p:childTnLst>
                                </p:cTn>
                              </p:par>
                            </p:childTnLst>
                          </p:cTn>
                        </p:par>
                        <p:par>
                          <p:cTn id="39" fill="hold">
                            <p:stCondLst>
                              <p:cond delay="2000"/>
                            </p:stCondLst>
                            <p:childTnLst>
                              <p:par>
                                <p:cTn id="40" presetID="3" presetClass="entr" presetSubtype="10" fill="hold" grpId="0" nodeType="afterEffect">
                                  <p:stCondLst>
                                    <p:cond delay="0"/>
                                  </p:stCondLst>
                                  <p:childTnLst>
                                    <p:set>
                                      <p:cBhvr>
                                        <p:cTn id="41" dur="1" fill="hold">
                                          <p:stCondLst>
                                            <p:cond delay="0"/>
                                          </p:stCondLst>
                                        </p:cTn>
                                        <p:tgtEl>
                                          <p:spTgt spid="17419"/>
                                        </p:tgtEl>
                                        <p:attrNameLst>
                                          <p:attrName>style.visibility</p:attrName>
                                        </p:attrNameLst>
                                      </p:cBhvr>
                                      <p:to>
                                        <p:strVal val="visible"/>
                                      </p:to>
                                    </p:set>
                                    <p:animEffect>
                                      <p:cBhvr>
                                        <p:cTn id="42" dur="500"/>
                                        <p:tgtEl>
                                          <p:spTgt spid="17419"/>
                                        </p:tgtEl>
                                      </p:cBhvr>
                                    </p:animEffect>
                                  </p:childTnLst>
                                </p:cTn>
                              </p:par>
                            </p:childTnLst>
                          </p:cTn>
                        </p:par>
                        <p:par>
                          <p:cTn id="43" fill="hold">
                            <p:stCondLst>
                              <p:cond delay="2500"/>
                            </p:stCondLst>
                            <p:childTnLst>
                              <p:par>
                                <p:cTn id="44" presetID="3" presetClass="entr" presetSubtype="10" fill="hold" grpId="0" nodeType="afterEffect">
                                  <p:stCondLst>
                                    <p:cond delay="0"/>
                                  </p:stCondLst>
                                  <p:childTnLst>
                                    <p:set>
                                      <p:cBhvr>
                                        <p:cTn id="45" dur="1" fill="hold">
                                          <p:stCondLst>
                                            <p:cond delay="0"/>
                                          </p:stCondLst>
                                        </p:cTn>
                                        <p:tgtEl>
                                          <p:spTgt spid="17416"/>
                                        </p:tgtEl>
                                        <p:attrNameLst>
                                          <p:attrName>style.visibility</p:attrName>
                                        </p:attrNameLst>
                                      </p:cBhvr>
                                      <p:to>
                                        <p:strVal val="visible"/>
                                      </p:to>
                                    </p:set>
                                    <p:animEffect>
                                      <p:cBhvr>
                                        <p:cTn id="46" dur="500"/>
                                        <p:tgtEl>
                                          <p:spTgt spid="17416"/>
                                        </p:tgtEl>
                                      </p:cBhvr>
                                    </p:animEffect>
                                  </p:childTnLst>
                                </p:cTn>
                              </p:par>
                            </p:childTnLst>
                          </p:cTn>
                        </p:par>
                        <p:par>
                          <p:cTn id="47" fill="hold">
                            <p:stCondLst>
                              <p:cond delay="3000"/>
                            </p:stCondLst>
                            <p:childTnLst>
                              <p:par>
                                <p:cTn id="48" presetID="3" presetClass="entr" presetSubtype="10" fill="hold" grpId="0" nodeType="afterEffect">
                                  <p:stCondLst>
                                    <p:cond delay="0"/>
                                  </p:stCondLst>
                                  <p:childTnLst>
                                    <p:set>
                                      <p:cBhvr>
                                        <p:cTn id="49" dur="1" fill="hold">
                                          <p:stCondLst>
                                            <p:cond delay="0"/>
                                          </p:stCondLst>
                                        </p:cTn>
                                        <p:tgtEl>
                                          <p:spTgt spid="17417"/>
                                        </p:tgtEl>
                                        <p:attrNameLst>
                                          <p:attrName>style.visibility</p:attrName>
                                        </p:attrNameLst>
                                      </p:cBhvr>
                                      <p:to>
                                        <p:strVal val="visible"/>
                                      </p:to>
                                    </p:set>
                                    <p:animEffect>
                                      <p:cBhvr>
                                        <p:cTn id="50" dur="500"/>
                                        <p:tgtEl>
                                          <p:spTgt spid="17417"/>
                                        </p:tgtEl>
                                      </p:cBhvr>
                                    </p:animEffect>
                                  </p:childTnLst>
                                </p:cTn>
                              </p:par>
                            </p:childTnLst>
                          </p:cTn>
                        </p:par>
                        <p:par>
                          <p:cTn id="51" fill="hold">
                            <p:stCondLst>
                              <p:cond delay="3500"/>
                            </p:stCondLst>
                            <p:childTnLst>
                              <p:par>
                                <p:cTn id="52" presetID="3" presetClass="entr" presetSubtype="10" fill="hold" grpId="0" nodeType="afterEffect">
                                  <p:stCondLst>
                                    <p:cond delay="0"/>
                                  </p:stCondLst>
                                  <p:childTnLst>
                                    <p:set>
                                      <p:cBhvr>
                                        <p:cTn id="53" dur="1" fill="hold">
                                          <p:stCondLst>
                                            <p:cond delay="0"/>
                                          </p:stCondLst>
                                        </p:cTn>
                                        <p:tgtEl>
                                          <p:spTgt spid="17418"/>
                                        </p:tgtEl>
                                        <p:attrNameLst>
                                          <p:attrName>style.visibility</p:attrName>
                                        </p:attrNameLst>
                                      </p:cBhvr>
                                      <p:to>
                                        <p:strVal val="visible"/>
                                      </p:to>
                                    </p:set>
                                    <p:animEffect>
                                      <p:cBhvr>
                                        <p:cTn id="54" dur="500"/>
                                        <p:tgtEl>
                                          <p:spTgt spid="17418"/>
                                        </p:tgtEl>
                                      </p:cBhvr>
                                    </p:animEffect>
                                  </p:childTnLst>
                                </p:cTn>
                              </p:par>
                            </p:childTnLst>
                          </p:cTn>
                        </p:par>
                        <p:par>
                          <p:cTn id="55" fill="hold">
                            <p:stCondLst>
                              <p:cond delay="4000"/>
                            </p:stCondLst>
                            <p:childTnLst>
                              <p:par>
                                <p:cTn id="56" presetID="3" presetClass="entr" presetSubtype="10" fill="hold" grpId="0" nodeType="afterEffect">
                                  <p:stCondLst>
                                    <p:cond delay="0"/>
                                  </p:stCondLst>
                                  <p:childTnLst>
                                    <p:set>
                                      <p:cBhvr>
                                        <p:cTn id="57" dur="1" fill="hold">
                                          <p:stCondLst>
                                            <p:cond delay="0"/>
                                          </p:stCondLst>
                                        </p:cTn>
                                        <p:tgtEl>
                                          <p:spTgt spid="17422"/>
                                        </p:tgtEl>
                                        <p:attrNameLst>
                                          <p:attrName>style.visibility</p:attrName>
                                        </p:attrNameLst>
                                      </p:cBhvr>
                                      <p:to>
                                        <p:strVal val="visible"/>
                                      </p:to>
                                    </p:set>
                                    <p:animEffect>
                                      <p:cBhvr>
                                        <p:cTn id="58" dur="500"/>
                                        <p:tgtEl>
                                          <p:spTgt spid="17422"/>
                                        </p:tgtEl>
                                      </p:cBhvr>
                                    </p:animEffect>
                                  </p:childTnLst>
                                </p:cTn>
                              </p:par>
                            </p:childTnLst>
                          </p:cTn>
                        </p:par>
                        <p:par>
                          <p:cTn id="59" fill="hold">
                            <p:stCondLst>
                              <p:cond delay="4500"/>
                            </p:stCondLst>
                            <p:childTnLst>
                              <p:par>
                                <p:cTn id="60" presetID="3" presetClass="entr" presetSubtype="10" fill="hold" grpId="0" nodeType="afterEffect">
                                  <p:stCondLst>
                                    <p:cond delay="0"/>
                                  </p:stCondLst>
                                  <p:childTnLst>
                                    <p:set>
                                      <p:cBhvr>
                                        <p:cTn id="61" dur="1" fill="hold">
                                          <p:stCondLst>
                                            <p:cond delay="0"/>
                                          </p:stCondLst>
                                        </p:cTn>
                                        <p:tgtEl>
                                          <p:spTgt spid="17421"/>
                                        </p:tgtEl>
                                        <p:attrNameLst>
                                          <p:attrName>style.visibility</p:attrName>
                                        </p:attrNameLst>
                                      </p:cBhvr>
                                      <p:to>
                                        <p:strVal val="visible"/>
                                      </p:to>
                                    </p:set>
                                    <p:animEffect>
                                      <p:cBhvr>
                                        <p:cTn id="62" dur="500"/>
                                        <p:tgtEl>
                                          <p:spTgt spid="17421"/>
                                        </p:tgtEl>
                                      </p:cBhvr>
                                    </p:animEffect>
                                  </p:childTnLst>
                                </p:cTn>
                              </p:par>
                            </p:childTnLst>
                          </p:cTn>
                        </p:par>
                        <p:par>
                          <p:cTn id="63" fill="hold">
                            <p:stCondLst>
                              <p:cond delay="5000"/>
                            </p:stCondLst>
                            <p:childTnLst>
                              <p:par>
                                <p:cTn id="64" presetID="3" presetClass="entr" presetSubtype="10" fill="hold" grpId="0" nodeType="afterEffect">
                                  <p:stCondLst>
                                    <p:cond delay="0"/>
                                  </p:stCondLst>
                                  <p:childTnLst>
                                    <p:set>
                                      <p:cBhvr>
                                        <p:cTn id="65" dur="1" fill="hold">
                                          <p:stCondLst>
                                            <p:cond delay="0"/>
                                          </p:stCondLst>
                                        </p:cTn>
                                        <p:tgtEl>
                                          <p:spTgt spid="17420"/>
                                        </p:tgtEl>
                                        <p:attrNameLst>
                                          <p:attrName>style.visibility</p:attrName>
                                        </p:attrNameLst>
                                      </p:cBhvr>
                                      <p:to>
                                        <p:strVal val="visible"/>
                                      </p:to>
                                    </p:set>
                                    <p:animEffect>
                                      <p:cBhvr>
                                        <p:cTn id="66" dur="500"/>
                                        <p:tgtEl>
                                          <p:spTgt spid="17420"/>
                                        </p:tgtEl>
                                      </p:cBhvr>
                                    </p:animEffect>
                                  </p:childTnLst>
                                </p:cTn>
                              </p:par>
                            </p:childTnLst>
                          </p:cTn>
                        </p:par>
                        <p:par>
                          <p:cTn id="67" fill="hold">
                            <p:stCondLst>
                              <p:cond delay="5500"/>
                            </p:stCondLst>
                            <p:childTnLst>
                              <p:par>
                                <p:cTn id="68" presetID="3" presetClass="entr" presetSubtype="10" fill="hold" grpId="0" nodeType="afterEffect">
                                  <p:stCondLst>
                                    <p:cond delay="0"/>
                                  </p:stCondLst>
                                  <p:childTnLst>
                                    <p:set>
                                      <p:cBhvr>
                                        <p:cTn id="69" dur="1" fill="hold">
                                          <p:stCondLst>
                                            <p:cond delay="0"/>
                                          </p:stCondLst>
                                        </p:cTn>
                                        <p:tgtEl>
                                          <p:spTgt spid="17423"/>
                                        </p:tgtEl>
                                        <p:attrNameLst>
                                          <p:attrName>style.visibility</p:attrName>
                                        </p:attrNameLst>
                                      </p:cBhvr>
                                      <p:to>
                                        <p:strVal val="visible"/>
                                      </p:to>
                                    </p:set>
                                    <p:animEffect>
                                      <p:cBhvr>
                                        <p:cTn id="70" dur="500"/>
                                        <p:tgtEl>
                                          <p:spTgt spid="17423"/>
                                        </p:tgtEl>
                                      </p:cBhvr>
                                    </p:animEffect>
                                  </p:childTnLst>
                                </p:cTn>
                              </p:par>
                            </p:childTnLst>
                          </p:cTn>
                        </p:par>
                        <p:par>
                          <p:cTn id="71" fill="hold">
                            <p:stCondLst>
                              <p:cond delay="6000"/>
                            </p:stCondLst>
                            <p:childTnLst>
                              <p:par>
                                <p:cTn id="72" presetID="3" presetClass="entr" presetSubtype="1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p:cBhvr>
                                        <p:cTn id="74" dur="500"/>
                                        <p:tgtEl>
                                          <p:spTgt spid="17"/>
                                        </p:tgtEl>
                                      </p:cBhvr>
                                    </p:animEffect>
                                  </p:childTnLst>
                                </p:cTn>
                              </p:par>
                            </p:childTnLst>
                          </p:cTn>
                        </p:par>
                        <p:par>
                          <p:cTn id="75" fill="hold">
                            <p:stCondLst>
                              <p:cond delay="6500"/>
                            </p:stCondLst>
                            <p:childTnLst>
                              <p:par>
                                <p:cTn id="76" presetID="3" presetClass="entr" presetSubtype="1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autoUpdateAnimBg="0"/>
      <p:bldP spid="17411" grpId="1" bldLvl="0" animBg="1" autoUpdateAnimBg="0"/>
      <p:bldP spid="17412" grpId="0" bldLvl="0" animBg="1" autoUpdateAnimBg="0"/>
      <p:bldP spid="17413" grpId="0" bldLvl="0" animBg="1" autoUpdateAnimBg="0"/>
      <p:bldP spid="17414" grpId="0" bldLvl="0" animBg="1" autoUpdateAnimBg="0"/>
      <p:bldP spid="17415" grpId="0" bldLvl="0" animBg="1" autoUpdateAnimBg="0"/>
      <p:bldP spid="17416" grpId="0" bldLvl="0" animBg="1" autoUpdateAnimBg="0"/>
      <p:bldP spid="17417" grpId="0" bldLvl="0" animBg="1" autoUpdateAnimBg="0"/>
      <p:bldP spid="17418" grpId="0" bldLvl="0" animBg="1" autoUpdateAnimBg="0"/>
      <p:bldP spid="17419" grpId="0" bldLvl="0" animBg="1" autoUpdateAnimBg="0"/>
      <p:bldP spid="17420" grpId="0" bldLvl="0" animBg="1" autoUpdateAnimBg="0"/>
      <p:bldP spid="17421" grpId="0" bldLvl="0" animBg="1" autoUpdateAnimBg="0"/>
      <p:bldP spid="17422" grpId="0" bldLvl="0" animBg="1" autoUpdateAnimBg="0"/>
      <p:bldP spid="17423" grpId="0" bldLvl="0" animBg="1" autoUpdateAnimBg="0"/>
      <p:bldP spid="17424" grpId="0" bldLvl="0" animBg="1" autoUpdateAnimBg="0"/>
      <p:bldP spid="17" grpId="0" bldLvl="0" animBg="1" autoUpdateAnimBg="0"/>
      <p:bldP spid="18"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4969190" y="277812"/>
            <a:ext cx="2286000" cy="6038850"/>
          </a:xfrm>
          <a:prstGeom prst="roundRect">
            <a:avLst>
              <a:gd name="adj" fmla="val 4427"/>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2" name="图片 21"/>
          <p:cNvPicPr>
            <a:picLocks noChangeAspect="1"/>
          </p:cNvPicPr>
          <p:nvPr/>
        </p:nvPicPr>
        <p:blipFill>
          <a:blip r:embed="rId4" cstate="print"/>
          <a:stretch>
            <a:fillRect/>
          </a:stretch>
        </p:blipFill>
        <p:spPr>
          <a:xfrm>
            <a:off x="2552699" y="839787"/>
            <a:ext cx="2286000" cy="5476875"/>
          </a:xfrm>
          <a:prstGeom prst="roundRect">
            <a:avLst>
              <a:gd name="adj" fmla="val 4427"/>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3" name="图片 22"/>
          <p:cNvPicPr>
            <a:picLocks noChangeAspect="1"/>
          </p:cNvPicPr>
          <p:nvPr/>
        </p:nvPicPr>
        <p:blipFill>
          <a:blip r:embed="rId5" cstate="print"/>
          <a:stretch>
            <a:fillRect/>
          </a:stretch>
        </p:blipFill>
        <p:spPr>
          <a:xfrm>
            <a:off x="4972048" y="839787"/>
            <a:ext cx="2276475" cy="5467350"/>
          </a:xfrm>
          <a:prstGeom prst="roundRect">
            <a:avLst>
              <a:gd name="adj" fmla="val 4410"/>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4" name="图片 23"/>
          <p:cNvPicPr>
            <a:picLocks noChangeAspect="1"/>
          </p:cNvPicPr>
          <p:nvPr/>
        </p:nvPicPr>
        <p:blipFill>
          <a:blip r:embed="rId6" cstate="print"/>
          <a:stretch>
            <a:fillRect/>
          </a:stretch>
        </p:blipFill>
        <p:spPr>
          <a:xfrm>
            <a:off x="7400922" y="830262"/>
            <a:ext cx="2276475" cy="5476875"/>
          </a:xfrm>
          <a:prstGeom prst="roundRect">
            <a:avLst>
              <a:gd name="adj" fmla="val 4427"/>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5" name="图片 24"/>
          <p:cNvPicPr>
            <a:picLocks noChangeAspect="1"/>
          </p:cNvPicPr>
          <p:nvPr/>
        </p:nvPicPr>
        <p:blipFill rotWithShape="1">
          <a:blip r:embed="rId7" cstate="print"/>
          <a:srcRect b="10929"/>
          <a:stretch/>
        </p:blipFill>
        <p:spPr>
          <a:xfrm>
            <a:off x="9820270" y="839787"/>
            <a:ext cx="2286000" cy="5446713"/>
          </a:xfrm>
          <a:prstGeom prst="roundRect">
            <a:avLst>
              <a:gd name="adj" fmla="val 4427"/>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 name="矩形 3"/>
          <p:cNvSpPr/>
          <p:nvPr/>
        </p:nvSpPr>
        <p:spPr>
          <a:xfrm>
            <a:off x="-906649" y="277812"/>
            <a:ext cx="9199749" cy="923330"/>
          </a:xfrm>
          <a:prstGeom prst="rect">
            <a:avLst/>
          </a:prstGeom>
          <a:noFill/>
        </p:spPr>
        <p:txBody>
          <a:bodyPr>
            <a:spAutoFit/>
          </a:bodyPr>
          <a:lstStyle/>
          <a:p>
            <a:pPr algn="ctr">
              <a:defRPr/>
            </a:pPr>
            <a:r>
              <a:rPr lang="zh-CN" altLang="en-US" sz="5400" b="1" dirty="0">
                <a:ln w="6600">
                  <a:solidFill>
                    <a:schemeClr val="accent2"/>
                  </a:solidFill>
                  <a:prstDash val="solid"/>
                </a:ln>
                <a:solidFill>
                  <a:srgbClr val="FF0000"/>
                </a:solidFill>
                <a:effectLst>
                  <a:outerShdw dist="38100" dir="2700000" algn="tl" rotWithShape="0">
                    <a:schemeClr val="accent2"/>
                  </a:outerShdw>
                </a:effectLst>
              </a:rPr>
              <a:t>均支持内部外部复选</a:t>
            </a:r>
          </a:p>
        </p:txBody>
      </p:sp>
      <p:sp>
        <p:nvSpPr>
          <p:cNvPr id="9" name="剪去对角的矩形 8"/>
          <p:cNvSpPr/>
          <p:nvPr/>
        </p:nvSpPr>
        <p:spPr>
          <a:xfrm>
            <a:off x="3695700" y="2184400"/>
            <a:ext cx="7112000" cy="2921000"/>
          </a:xfrm>
          <a:prstGeom prst="snip2Diag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大大增加检索自由度</a:t>
            </a:r>
            <a:endParaRPr lang="en-US" altLang="zh-CN"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endParaRPr lang="en-US" altLang="zh-CN"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满足</a:t>
            </a:r>
            <a:r>
              <a:rPr lang="zh-CN" altLang="en-US" sz="4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读者</a:t>
            </a:r>
            <a:r>
              <a:rPr lang="zh-CN" altLang="en-US"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深度筛选</a:t>
            </a:r>
            <a:r>
              <a:rPr lang="zh-CN" altLang="en-US" sz="4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a:t>
            </a:r>
            <a:r>
              <a:rPr lang="zh-CN" altLang="en-US"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需求</a:t>
            </a:r>
            <a:endParaRPr lang="en-US" altLang="zh-CN"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05704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2.08333E-6 2.96296E-6 L -0.39544 2.96296E-6 " pathEditMode="relative" rAng="0" ptsTypes="AA">
                                      <p:cBhvr>
                                        <p:cTn id="6" dur="2000" fill="hold"/>
                                        <p:tgtEl>
                                          <p:spTgt spid="2"/>
                                        </p:tgtEl>
                                        <p:attrNameLst>
                                          <p:attrName>ppt_x</p:attrName>
                                          <p:attrName>ppt_y</p:attrName>
                                        </p:attrNameLst>
                                      </p:cBhvr>
                                      <p:rCtr x="-19779" y="0"/>
                                    </p:animMotion>
                                  </p:childTnLst>
                                </p:cTn>
                              </p:par>
                            </p:childTnLst>
                          </p:cTn>
                        </p:par>
                      </p:childTnLst>
                    </p:cTn>
                  </p:par>
                  <p:par>
                    <p:cTn id="7" fill="hold">
                      <p:stCondLst>
                        <p:cond delay="indefinite"/>
                      </p:stCondLst>
                      <p:childTnLst>
                        <p:par>
                          <p:cTn id="8" fill="hold" nodeType="after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nodeType="afterGroup">
                            <p:stCondLst>
                              <p:cond delay="1000"/>
                            </p:stCondLst>
                            <p:childTnLst>
                              <p:par>
                                <p:cTn id="17" presetID="22" presetClass="entr" presetSubtype="1"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nodeType="afterGroup">
                            <p:stCondLst>
                              <p:cond delay="15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nodeType="after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4.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5.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6.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7.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8.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9.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12458</TotalTime>
  <Words>1598</Words>
  <Application>Microsoft Office PowerPoint</Application>
  <PresentationFormat>宽屏</PresentationFormat>
  <Paragraphs>339</Paragraphs>
  <Slides>63</Slides>
  <Notes>50</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63</vt:i4>
      </vt:variant>
    </vt:vector>
  </HeadingPairs>
  <TitlesOfParts>
    <vt:vector size="78" baseType="lpstr">
      <vt:lpstr>Roboto Th</vt:lpstr>
      <vt:lpstr>黑体</vt:lpstr>
      <vt:lpstr>华文楷体</vt:lpstr>
      <vt:lpstr>华文新魏</vt:lpstr>
      <vt:lpstr>宋体</vt:lpstr>
      <vt:lpstr>幼圆</vt:lpstr>
      <vt:lpstr>Arial</vt:lpstr>
      <vt:lpstr>Calibri</vt:lpstr>
      <vt:lpstr>Calibri Light</vt:lpstr>
      <vt:lpstr>Verdana</vt:lpstr>
      <vt:lpstr>微软雅黑</vt:lpstr>
      <vt:lpstr>Office 主题</vt:lpstr>
      <vt:lpstr>1_自定义设计方案</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张黎</dc:creator>
  <cp:lastModifiedBy>Administrator</cp:lastModifiedBy>
  <cp:revision>727</cp:revision>
  <dcterms:created xsi:type="dcterms:W3CDTF">2014-07-22T14:15:39Z</dcterms:created>
  <dcterms:modified xsi:type="dcterms:W3CDTF">2018-08-20T07:43:14Z</dcterms:modified>
</cp:coreProperties>
</file>