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34"/>
  </p:notesMasterIdLst>
  <p:sldIdLst>
    <p:sldId id="276" r:id="rId2"/>
    <p:sldId id="324" r:id="rId3"/>
    <p:sldId id="325" r:id="rId4"/>
    <p:sldId id="326" r:id="rId5"/>
    <p:sldId id="282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4" r:id="rId16"/>
    <p:sldId id="295" r:id="rId17"/>
    <p:sldId id="296" r:id="rId18"/>
    <p:sldId id="297" r:id="rId19"/>
    <p:sldId id="298" r:id="rId20"/>
    <p:sldId id="301" r:id="rId21"/>
    <p:sldId id="302" r:id="rId22"/>
    <p:sldId id="305" r:id="rId23"/>
    <p:sldId id="306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7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2"/>
  </p:normalViewPr>
  <p:slideViewPr>
    <p:cSldViewPr snapToGrid="0">
      <p:cViewPr varScale="1">
        <p:scale>
          <a:sx n="114" d="100"/>
          <a:sy n="114" d="100"/>
        </p:scale>
        <p:origin x="31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28E0B-A810-1247-9CE8-FE93162E8A45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990AA-60D9-594B-8547-8DBB26B80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>
            <a:extLst>
              <a:ext uri="{FF2B5EF4-FFF2-40B4-BE49-F238E27FC236}">
                <a16:creationId xmlns:a16="http://schemas.microsoft.com/office/drawing/2014/main" id="{53836087-C636-48FC-9CF2-0E60D27CAE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>
            <a:extLst>
              <a:ext uri="{FF2B5EF4-FFF2-40B4-BE49-F238E27FC236}">
                <a16:creationId xmlns:a16="http://schemas.microsoft.com/office/drawing/2014/main" id="{8F2F3086-4511-40E2-BA18-2C66B6DD07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。</a:t>
            </a:r>
            <a:endParaRPr lang="en-US" altLang="en-US" dirty="0"/>
          </a:p>
        </p:txBody>
      </p:sp>
      <p:sp>
        <p:nvSpPr>
          <p:cNvPr id="10244" name="灯片编号占位符 3">
            <a:extLst>
              <a:ext uri="{FF2B5EF4-FFF2-40B4-BE49-F238E27FC236}">
                <a16:creationId xmlns:a16="http://schemas.microsoft.com/office/drawing/2014/main" id="{D7015808-A9F1-4B09-AC2F-46A164A548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77A2989-4C1A-4628-96C8-AB6B221EAA21}" type="slidenum">
              <a:rPr lang="en-US" altLang="en-US" sz="1200">
                <a:ea typeface="ＭＳ Ｐゴシック" panose="020B0600070205080204" pitchFamily="34" charset="-128"/>
              </a:rPr>
              <a:pPr/>
              <a:t>2</a:t>
            </a:fld>
            <a:endParaRPr lang="en-US" altLang="en-US" sz="12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6159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>
            <a:extLst>
              <a:ext uri="{FF2B5EF4-FFF2-40B4-BE49-F238E27FC236}">
                <a16:creationId xmlns:a16="http://schemas.microsoft.com/office/drawing/2014/main" id="{C893359B-F489-469F-8B87-2EC87D4E0B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>
            <a:extLst>
              <a:ext uri="{FF2B5EF4-FFF2-40B4-BE49-F238E27FC236}">
                <a16:creationId xmlns:a16="http://schemas.microsoft.com/office/drawing/2014/main" id="{9071379A-0D5B-4CD4-9A29-B33A9A53EB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i="1"/>
              <a:t>Social Science Research Network</a:t>
            </a:r>
            <a:r>
              <a:rPr lang="en-US" altLang="en-US" i="1"/>
              <a:t> </a:t>
            </a:r>
            <a:endParaRPr lang="en-US" altLang="en-US"/>
          </a:p>
        </p:txBody>
      </p:sp>
      <p:sp>
        <p:nvSpPr>
          <p:cNvPr id="13316" name="灯片编号占位符 3">
            <a:extLst>
              <a:ext uri="{FF2B5EF4-FFF2-40B4-BE49-F238E27FC236}">
                <a16:creationId xmlns:a16="http://schemas.microsoft.com/office/drawing/2014/main" id="{A679B135-5D1D-495D-AFA8-2C27CBC2A4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49099C9-A939-4DFD-AEA0-86943BE4E0D2}" type="slidenum">
              <a:rPr lang="en-US" altLang="en-US" sz="1200">
                <a:ea typeface="ＭＳ Ｐゴシック" panose="020B0600070205080204" pitchFamily="34" charset="-128"/>
              </a:rPr>
              <a:pPr/>
              <a:t>4</a:t>
            </a:fld>
            <a:endParaRPr lang="en-US" altLang="en-US" sz="12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9557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FC731CC-5E29-4ECB-81F1-01BD40A531BC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15</a:t>
            </a:fld>
            <a:endParaRPr lang="en-US" altLang="zh-CN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5570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FC731CC-5E29-4ECB-81F1-01BD40A531BC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16</a:t>
            </a:fld>
            <a:endParaRPr lang="en-US" altLang="zh-CN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912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Logo w/text-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91376" y="1862874"/>
            <a:ext cx="7761248" cy="1237166"/>
          </a:xfrm>
        </p:spPr>
        <p:txBody>
          <a:bodyPr anchor="b"/>
          <a:lstStyle>
            <a:lvl1pPr marL="0" indent="0" algn="ctr">
              <a:buNone/>
              <a:defRPr sz="2400" b="0" i="0" spc="60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2150" y="3389971"/>
            <a:ext cx="7759700" cy="1753529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ue Slide_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0" y="4866501"/>
            <a:ext cx="914400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kern="1200">
                <a:solidFill>
                  <a:schemeClr val="bg1">
                    <a:lumMod val="85000"/>
                  </a:schemeClr>
                </a:solidFill>
                <a:effectLst/>
                <a:latin typeface="+mn-lt"/>
                <a:ea typeface="+mn-ea"/>
                <a:cs typeface="+mn-cs"/>
              </a:rPr>
              <a:t>Better research. Better learning. Better insights.</a:t>
            </a:r>
            <a:endParaRPr lang="en-US" sz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37160"/>
            <a:ext cx="7886700" cy="480060"/>
          </a:xfrm>
        </p:spPr>
        <p:txBody>
          <a:bodyPr lIns="0" tIns="0" rIns="0" bIns="0" anchor="t">
            <a:normAutofit/>
          </a:bodyPr>
          <a:lstStyle>
            <a:lvl1pPr>
              <a:defRPr sz="2250" b="1" i="0">
                <a:solidFill>
                  <a:schemeClr val="accent1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855152"/>
            <a:ext cx="2686050" cy="288348"/>
          </a:xfrm>
        </p:spPr>
        <p:txBody>
          <a:bodyPr/>
          <a:lstStyle/>
          <a:p>
            <a:fld id="{A219675D-E73C-5348-A9E4-4EA0BFD2FC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11481" y="891540"/>
            <a:ext cx="7612380" cy="3592116"/>
          </a:xfrm>
        </p:spPr>
        <p:txBody>
          <a:bodyPr/>
          <a:lstStyle>
            <a:lvl1pPr>
              <a:defRPr sz="1800" b="0" i="0">
                <a:latin typeface="Open Sans" charset="0"/>
                <a:ea typeface="Open Sans" charset="0"/>
                <a:cs typeface="Open Sans" charset="0"/>
              </a:defRPr>
            </a:lvl1pPr>
            <a:lvl2pPr>
              <a:defRPr sz="15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35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2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05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280" y="4907886"/>
            <a:ext cx="80106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Yellow slide_headline_sub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0" y="4866501"/>
            <a:ext cx="914400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kern="1200">
                <a:solidFill>
                  <a:schemeClr val="bg1">
                    <a:lumMod val="85000"/>
                  </a:schemeClr>
                </a:solidFill>
                <a:effectLst/>
                <a:latin typeface="+mn-lt"/>
                <a:ea typeface="+mn-ea"/>
                <a:cs typeface="+mn-cs"/>
              </a:rPr>
              <a:t>Better research. Better learning. Better insights.</a:t>
            </a:r>
            <a:endParaRPr lang="en-US" sz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37160"/>
            <a:ext cx="7886700" cy="377190"/>
          </a:xfrm>
        </p:spPr>
        <p:txBody>
          <a:bodyPr lIns="0" tIns="0" rIns="0" bIns="0" anchor="t">
            <a:normAutofit/>
          </a:bodyPr>
          <a:lstStyle>
            <a:lvl1pPr>
              <a:defRPr sz="2250" b="1" i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855152"/>
            <a:ext cx="2686050" cy="288348"/>
          </a:xfrm>
        </p:spPr>
        <p:txBody>
          <a:bodyPr/>
          <a:lstStyle/>
          <a:p>
            <a:fld id="{A219675D-E73C-5348-A9E4-4EA0BFD2FC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11480" y="896112"/>
            <a:ext cx="7612380" cy="3657600"/>
          </a:xfrm>
        </p:spPr>
        <p:txBody>
          <a:bodyPr/>
          <a:lstStyle>
            <a:lvl1pPr>
              <a:defRPr sz="1800" b="0" i="0">
                <a:latin typeface="Open Sans" charset="0"/>
                <a:ea typeface="Open Sans" charset="0"/>
                <a:cs typeface="Open Sans" charset="0"/>
              </a:defRPr>
            </a:lvl1pPr>
            <a:lvl2pPr>
              <a:defRPr sz="15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35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2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05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280" y="4907886"/>
            <a:ext cx="801068" cy="18288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Yellow slide_headline_sub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0" y="4866501"/>
            <a:ext cx="914400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kern="1200">
                <a:solidFill>
                  <a:schemeClr val="bg1">
                    <a:lumMod val="85000"/>
                  </a:schemeClr>
                </a:solidFill>
                <a:effectLst/>
                <a:latin typeface="+mn-lt"/>
                <a:ea typeface="+mn-ea"/>
                <a:cs typeface="+mn-cs"/>
              </a:rPr>
              <a:t>Better research. Better learning. Better insights.</a:t>
            </a:r>
            <a:endParaRPr lang="en-US" sz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37160"/>
            <a:ext cx="7886700" cy="377190"/>
          </a:xfrm>
        </p:spPr>
        <p:txBody>
          <a:bodyPr lIns="0" tIns="0" rIns="0" bIns="0" anchor="t">
            <a:normAutofit/>
          </a:bodyPr>
          <a:lstStyle>
            <a:lvl1pPr>
              <a:defRPr sz="2250" b="1" i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855152"/>
            <a:ext cx="2686050" cy="288348"/>
          </a:xfrm>
        </p:spPr>
        <p:txBody>
          <a:bodyPr/>
          <a:lstStyle/>
          <a:p>
            <a:fld id="{A219675D-E73C-5348-A9E4-4EA0BFD2FCC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37160" y="514350"/>
            <a:ext cx="7886700" cy="30861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i="1">
                <a:latin typeface="+mj-lt"/>
              </a:defRPr>
            </a:lvl1pPr>
            <a:lvl2pPr marL="342900" indent="0">
              <a:buFontTx/>
              <a:buNone/>
              <a:defRPr sz="1800" i="1">
                <a:latin typeface="+mj-lt"/>
              </a:defRPr>
            </a:lvl2pPr>
            <a:lvl3pPr marL="685800" indent="0">
              <a:buFontTx/>
              <a:buNone/>
              <a:defRPr sz="1800" i="1">
                <a:latin typeface="+mj-lt"/>
              </a:defRPr>
            </a:lvl3pPr>
            <a:lvl4pPr marL="1028700" indent="0">
              <a:buFontTx/>
              <a:buNone/>
              <a:defRPr sz="1800" i="1">
                <a:latin typeface="+mj-lt"/>
              </a:defRPr>
            </a:lvl4pPr>
            <a:lvl5pPr marL="1371600" indent="0">
              <a:buFontTx/>
              <a:buNone/>
              <a:defRPr sz="1800" i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11480" y="1021976"/>
            <a:ext cx="7612380" cy="3504304"/>
          </a:xfrm>
        </p:spPr>
        <p:txBody>
          <a:bodyPr/>
          <a:lstStyle>
            <a:lvl1pPr>
              <a:defRPr sz="1800" b="0" i="0">
                <a:latin typeface="Open Sans" charset="0"/>
                <a:ea typeface="Open Sans" charset="0"/>
                <a:cs typeface="Open Sans" charset="0"/>
              </a:defRPr>
            </a:lvl1pPr>
            <a:lvl2pPr>
              <a:defRPr sz="15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35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2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05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280" y="4907886"/>
            <a:ext cx="801068" cy="18288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8637C-61FC-4A81-A1B0-70ABE8C0B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4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B87E6-F1CF-4EFF-A5EB-AE71A4C4B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2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860C7-4D1D-B349-951A-BBAE1971B86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9675D-E73C-5348-A9E4-4EA0BFD2F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6" r:id="rId3"/>
    <p:sldLayoutId id="2147483707" r:id="rId4"/>
    <p:sldLayoutId id="2147483708" r:id="rId5"/>
    <p:sldLayoutId id="2147483709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china.pq.libguides.com/abiinformcollec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1286799" y="3865980"/>
            <a:ext cx="7761248" cy="1237166"/>
          </a:xfrm>
        </p:spPr>
        <p:txBody>
          <a:bodyPr>
            <a:normAutofit/>
          </a:bodyPr>
          <a:lstStyle/>
          <a:p>
            <a:pPr algn="r"/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郭谷雨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培训及咨询顾问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Chris.guo@proquest.com</a:t>
            </a:r>
          </a:p>
          <a:p>
            <a:pPr algn="r"/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286799" y="2607151"/>
            <a:ext cx="7134448" cy="933489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助力论文写作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——Research Library</a:t>
            </a:r>
            <a:b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572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39" y="773897"/>
            <a:ext cx="6835942" cy="3891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漫漫论文路之第一步：寻找研究方向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0859" y="1634220"/>
            <a:ext cx="1656777" cy="439113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77347" y="1778409"/>
            <a:ext cx="403412" cy="390617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07" y="2169026"/>
            <a:ext cx="1764506" cy="2357438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366007" y="3807236"/>
            <a:ext cx="1603141" cy="254479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8130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漫漫论文路之第一步：寻找研究方向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250" y="1223682"/>
            <a:ext cx="4864894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696556" y="2055054"/>
            <a:ext cx="1603141" cy="254479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754" y="985910"/>
            <a:ext cx="4260333" cy="3806483"/>
          </a:xfrm>
          <a:prstGeom prst="rect">
            <a:avLst/>
          </a:prstGeom>
          <a:ln w="38100">
            <a:solidFill>
              <a:srgbClr val="2F5597"/>
            </a:solidFill>
            <a:prstDash val="sysDot"/>
          </a:ln>
        </p:spPr>
      </p:pic>
      <p:sp>
        <p:nvSpPr>
          <p:cNvPr id="6" name="Rounded Rectangle 5"/>
          <p:cNvSpPr/>
          <p:nvPr/>
        </p:nvSpPr>
        <p:spPr>
          <a:xfrm>
            <a:off x="5425106" y="2318158"/>
            <a:ext cx="1008530" cy="570993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598715" y="985910"/>
            <a:ext cx="2180409" cy="553919"/>
          </a:xfrm>
          <a:prstGeom prst="wedgeRoundRectCallout">
            <a:avLst>
              <a:gd name="adj1" fmla="val -45381"/>
              <a:gd name="adj2" fmla="val 1105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自定义导出作者、分类、主题词三个字段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3311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5608"/>
            <a:ext cx="9144000" cy="3752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漫漫论文路之第一步：寻找研究方向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354978" y="3356918"/>
            <a:ext cx="3247465" cy="917762"/>
          </a:xfrm>
          <a:prstGeom prst="wedgeRoundRectCallout">
            <a:avLst>
              <a:gd name="adj1" fmla="val -61424"/>
              <a:gd name="adj2" fmla="val -1431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链式追踪更多主题词及分类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或以某一个作者为线索继续查找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6865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86" y="956213"/>
            <a:ext cx="6546470" cy="212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按作者查找文献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903260" y="1260662"/>
            <a:ext cx="1593476" cy="363071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17534" y="1499347"/>
            <a:ext cx="796738" cy="248771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57556" y="1277471"/>
            <a:ext cx="796738" cy="248771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421" y="2239852"/>
            <a:ext cx="5325035" cy="2538267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371421" y="2887967"/>
            <a:ext cx="736226" cy="359498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306241" y="3991327"/>
            <a:ext cx="2180409" cy="553919"/>
          </a:xfrm>
          <a:prstGeom prst="wedgeRoundRectCallout">
            <a:avLst>
              <a:gd name="adj1" fmla="val -46769"/>
              <a:gd name="adj2" fmla="val -715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重复上一个流程，继续挖掘主题词和研究方向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9931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漫漫论文路之第一步：确定研究方向及主题词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154" y="1332034"/>
            <a:ext cx="412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i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斑马贻贝对水产养殖的影响</a:t>
            </a:r>
            <a:endParaRPr lang="en-US" b="1" i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21517" y="211193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dirty="0">
                <a:solidFill>
                  <a:srgbClr val="2F5597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Pest control;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dirty="0">
                <a:solidFill>
                  <a:srgbClr val="2F5597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Freshwater aquaculture;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dirty="0">
                <a:solidFill>
                  <a:srgbClr val="2F5597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Introduced species;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dirty="0">
                <a:solidFill>
                  <a:srgbClr val="2F5597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Fouling organisms;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dirty="0" err="1">
                <a:solidFill>
                  <a:srgbClr val="2F5597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Dreissena</a:t>
            </a:r>
            <a:r>
              <a:rPr lang="en-US" altLang="zh-CN" dirty="0">
                <a:solidFill>
                  <a:srgbClr val="2F5597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dirty="0" err="1">
                <a:solidFill>
                  <a:srgbClr val="2F5597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polymorpha</a:t>
            </a:r>
            <a:r>
              <a:rPr lang="en-US" altLang="zh-CN" dirty="0">
                <a:solidFill>
                  <a:srgbClr val="2F5597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dirty="0">
                <a:solidFill>
                  <a:srgbClr val="2F5597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Freshwater</a:t>
            </a:r>
            <a:endParaRPr lang="zh-CN" altLang="en-US" dirty="0">
              <a:solidFill>
                <a:srgbClr val="2F5597"/>
              </a:solidFill>
              <a:latin typeface="Aharoni" panose="02010803020104030203" pitchFamily="2" charset="-79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783" y="2111938"/>
            <a:ext cx="20193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5095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3"/>
          <p:cNvSpPr>
            <a:spLocks noGrp="1"/>
          </p:cNvSpPr>
          <p:nvPr>
            <p:ph type="body" sz="quarter" idx="13"/>
          </p:nvPr>
        </p:nvSpPr>
        <p:spPr>
          <a:xfrm>
            <a:off x="128995" y="163673"/>
            <a:ext cx="7612380" cy="35921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zh-CN" sz="20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 </a:t>
            </a:r>
            <a:r>
              <a:rPr lang="zh-CN" altLang="en-US" sz="20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检索三要素</a:t>
            </a:r>
            <a:endParaRPr lang="en-US" altLang="zh-CN" sz="20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2000" u="sng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dirty="0">
              <a:solidFill>
                <a:srgbClr val="2F5597"/>
              </a:solidFill>
              <a:latin typeface="华文楷体" pitchFamily="2" charset="-122"/>
              <a:ea typeface="华文楷体" pitchFamily="2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35457" y="1079330"/>
            <a:ext cx="1899728" cy="1702586"/>
            <a:chOff x="1446284" y="1783825"/>
            <a:chExt cx="1611541" cy="143229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Hexagon 6"/>
            <p:cNvSpPr/>
            <p:nvPr/>
          </p:nvSpPr>
          <p:spPr>
            <a:xfrm>
              <a:off x="1446284" y="1832799"/>
              <a:ext cx="1611541" cy="138332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8" name="Hexagon 4"/>
            <p:cNvSpPr/>
            <p:nvPr/>
          </p:nvSpPr>
          <p:spPr>
            <a:xfrm>
              <a:off x="1617607" y="1783825"/>
              <a:ext cx="1112397" cy="9548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检索词</a:t>
              </a:r>
              <a:endParaRPr lang="en-US" sz="2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18993" y="1067710"/>
            <a:ext cx="1899728" cy="1644370"/>
            <a:chOff x="1368035" y="1475653"/>
            <a:chExt cx="1611541" cy="138332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Hexagon 9"/>
            <p:cNvSpPr/>
            <p:nvPr/>
          </p:nvSpPr>
          <p:spPr>
            <a:xfrm>
              <a:off x="1368035" y="1475653"/>
              <a:ext cx="1611541" cy="138332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70C0"/>
            </a:solidFill>
            <a:ln>
              <a:solidFill>
                <a:srgbClr val="C000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1" name="Hexagon 4"/>
            <p:cNvSpPr/>
            <p:nvPr/>
          </p:nvSpPr>
          <p:spPr>
            <a:xfrm>
              <a:off x="1617607" y="1689882"/>
              <a:ext cx="1112397" cy="9548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算符</a:t>
              </a:r>
              <a:endParaRPr lang="en-US" sz="2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94585" y="3003516"/>
            <a:ext cx="1899728" cy="1644370"/>
            <a:chOff x="1368035" y="1475653"/>
            <a:chExt cx="1611541" cy="1383322"/>
          </a:xfrm>
          <a:solidFill>
            <a:schemeClr val="accent4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Hexagon 12"/>
            <p:cNvSpPr/>
            <p:nvPr/>
          </p:nvSpPr>
          <p:spPr>
            <a:xfrm>
              <a:off x="1368035" y="1475653"/>
              <a:ext cx="1611541" cy="138332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solidFill>
                <a:srgbClr val="C000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4" name="Hexagon 4"/>
            <p:cNvSpPr/>
            <p:nvPr/>
          </p:nvSpPr>
          <p:spPr>
            <a:xfrm>
              <a:off x="1617607" y="1689882"/>
              <a:ext cx="1112397" cy="95486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检索字段</a:t>
              </a:r>
              <a:endParaRPr lang="en-US" sz="2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0210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检索要素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48587" y="816429"/>
          <a:ext cx="7155712" cy="3450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9627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200000"/>
                        </a:lnSpc>
                      </a:pPr>
                      <a:r>
                        <a:rPr lang="zh-CN" altLang="en-US" sz="1500" u="none" strike="noStrike" kern="1200" dirty="0">
                          <a:effectLst/>
                        </a:rPr>
                        <a:t>算符</a:t>
                      </a:r>
                      <a:endParaRPr lang="en-US" altLang="zh-CN" sz="1500" u="none" strike="noStrike" kern="1200" dirty="0">
                        <a:effectLst/>
                      </a:endParaRPr>
                    </a:p>
                    <a:p>
                      <a:pPr algn="l" rtl="0" fontAlgn="ctr">
                        <a:lnSpc>
                          <a:spcPct val="200000"/>
                        </a:lnSpc>
                      </a:pPr>
                      <a:r>
                        <a:rPr lang="en-US" altLang="zh-CN" sz="1500" u="none" strike="noStrike" kern="1200" dirty="0">
                          <a:effectLst/>
                        </a:rPr>
                        <a:t>and</a:t>
                      </a:r>
                      <a:r>
                        <a:rPr lang="zh-CN" altLang="en-US" sz="1500" u="none" strike="noStrike" kern="1200" dirty="0">
                          <a:effectLst/>
                        </a:rPr>
                        <a:t>与，</a:t>
                      </a:r>
                      <a:r>
                        <a:rPr lang="en-US" altLang="zh-CN" sz="1500" u="none" strike="noStrike" kern="1200" baseline="0" dirty="0">
                          <a:effectLst/>
                        </a:rPr>
                        <a:t>or</a:t>
                      </a:r>
                      <a:r>
                        <a:rPr lang="zh-CN" altLang="en-US" sz="1500" u="none" strike="noStrike" kern="1200" baseline="0" dirty="0">
                          <a:effectLst/>
                        </a:rPr>
                        <a:t>或</a:t>
                      </a:r>
                      <a:r>
                        <a:rPr lang="en-US" altLang="zh-CN" sz="1500" u="none" strike="noStrike" kern="1200" baseline="0" dirty="0">
                          <a:effectLst/>
                        </a:rPr>
                        <a:t> ,not</a:t>
                      </a:r>
                      <a:r>
                        <a:rPr lang="zh-CN" altLang="en-US" sz="1500" u="none" strike="noStrike" kern="1200" baseline="0" dirty="0">
                          <a:effectLst/>
                        </a:rPr>
                        <a:t>非，</a:t>
                      </a:r>
                      <a:r>
                        <a:rPr lang="en-US" altLang="zh-CN" sz="1500" u="none" strike="noStrike" kern="1200" dirty="0">
                          <a:effectLst/>
                        </a:rPr>
                        <a:t>near/n</a:t>
                      </a:r>
                      <a:r>
                        <a:rPr lang="zh-CN" altLang="en-US" sz="1500" u="none" strike="noStrike" kern="1200" dirty="0">
                          <a:effectLst/>
                        </a:rPr>
                        <a:t>位置算符，</a:t>
                      </a:r>
                      <a:r>
                        <a:rPr lang="en-US" altLang="zh-CN" sz="1500" u="none" strike="noStrike" kern="1200" dirty="0">
                          <a:effectLst/>
                        </a:rPr>
                        <a:t>pre/n</a:t>
                      </a:r>
                      <a:r>
                        <a:rPr lang="zh-CN" altLang="en-US" sz="1500" u="none" strike="noStrike" kern="1200" dirty="0">
                          <a:effectLst/>
                        </a:rPr>
                        <a:t>带排序位置算符，</a:t>
                      </a:r>
                      <a:r>
                        <a:rPr lang="en-US" altLang="zh-CN" sz="1500" u="none" strike="noStrike" kern="1200" dirty="0">
                          <a:effectLst/>
                        </a:rPr>
                        <a:t>“</a:t>
                      </a:r>
                      <a:r>
                        <a:rPr lang="zh-CN" altLang="en-US" sz="1500" u="none" strike="noStrike" kern="1200" dirty="0">
                          <a:effectLst/>
                        </a:rPr>
                        <a:t>    </a:t>
                      </a:r>
                      <a:r>
                        <a:rPr lang="en-US" altLang="zh-CN" sz="1500" u="none" strike="noStrike" kern="1200" dirty="0">
                          <a:effectLst/>
                        </a:rPr>
                        <a:t>”</a:t>
                      </a:r>
                      <a:r>
                        <a:rPr lang="zh-CN" altLang="en-US" sz="1500" u="none" strike="noStrike" kern="1200" dirty="0">
                          <a:effectLst/>
                        </a:rPr>
                        <a:t>词组准确匹配，</a:t>
                      </a:r>
                      <a:r>
                        <a:rPr lang="en-US" sz="1500" u="none" strike="noStrike" kern="1200" dirty="0">
                          <a:effectLst/>
                        </a:rPr>
                        <a:t>EXACT </a:t>
                      </a:r>
                      <a:r>
                        <a:rPr lang="zh-CN" altLang="en-US" sz="1500" u="none" strike="noStrike" kern="1200" dirty="0">
                          <a:effectLst/>
                        </a:rPr>
                        <a:t>精确匹配，</a:t>
                      </a:r>
                      <a:r>
                        <a:rPr lang="en-US" altLang="zh-CN" sz="1500" u="none" strike="noStrike" kern="1200" dirty="0">
                          <a:effectLst/>
                        </a:rPr>
                        <a:t>*</a:t>
                      </a:r>
                      <a:r>
                        <a:rPr lang="zh-CN" altLang="en-US" sz="1500" u="none" strike="noStrike" kern="1200" dirty="0">
                          <a:effectLst/>
                        </a:rPr>
                        <a:t>截词符，</a:t>
                      </a:r>
                      <a:r>
                        <a:rPr lang="en-US" altLang="zh-CN" sz="1500" u="none" strike="noStrike" kern="1200" dirty="0">
                          <a:effectLst/>
                        </a:rPr>
                        <a:t>?</a:t>
                      </a:r>
                      <a:r>
                        <a:rPr lang="zh-CN" altLang="en-US" sz="1500" u="none" strike="noStrike" kern="1200" dirty="0">
                          <a:effectLst/>
                        </a:rPr>
                        <a:t>替代符</a:t>
                      </a:r>
                      <a:r>
                        <a:rPr lang="en-US" altLang="zh-CN" sz="1500" u="none" strike="noStrike" kern="1200" dirty="0">
                          <a:effectLst/>
                        </a:rPr>
                        <a:t> </a:t>
                      </a:r>
                    </a:p>
                    <a:p>
                      <a:pPr algn="l" rtl="0" fontAlgn="ctr"/>
                      <a:endParaRPr lang="en-US" sz="1500" b="0" u="none" strike="noStrike" kern="12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7143" marR="7143" marT="714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3051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u="none" strike="noStrike" dirty="0">
                          <a:effectLst/>
                        </a:rPr>
                        <a:t>字段</a:t>
                      </a:r>
                      <a:endParaRPr lang="en-US" sz="1500" u="none" strike="noStrike" dirty="0">
                        <a:effectLst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500" u="none" strike="noStrike" dirty="0">
                        <a:effectLst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u="none" strike="noStrike" dirty="0">
                          <a:effectLst/>
                        </a:rPr>
                        <a:t>通用</a:t>
                      </a:r>
                      <a:r>
                        <a:rPr lang="en-US" sz="1500" u="none" strike="noStrike" dirty="0">
                          <a:effectLst/>
                        </a:rPr>
                        <a:t>: </a:t>
                      </a:r>
                      <a:r>
                        <a:rPr lang="en-US" sz="1500" u="none" strike="noStrike" dirty="0" err="1">
                          <a:effectLst/>
                        </a:rPr>
                        <a:t>Ti</a:t>
                      </a:r>
                      <a:r>
                        <a:rPr lang="zh-CN" altLang="en-US" sz="1500" u="none" strike="noStrike" dirty="0">
                          <a:effectLst/>
                        </a:rPr>
                        <a:t>标题</a:t>
                      </a:r>
                      <a:r>
                        <a:rPr lang="en-US" sz="1500" u="none" strike="noStrike" dirty="0">
                          <a:effectLst/>
                        </a:rPr>
                        <a:t>, Su</a:t>
                      </a:r>
                      <a:r>
                        <a:rPr lang="zh-CN" altLang="en-US" sz="1500" u="none" strike="noStrike" dirty="0">
                          <a:effectLst/>
                        </a:rPr>
                        <a:t>主题词</a:t>
                      </a:r>
                      <a:r>
                        <a:rPr lang="en-US" sz="1500" u="none" strike="noStrike" dirty="0">
                          <a:effectLst/>
                        </a:rPr>
                        <a:t>, Ab</a:t>
                      </a:r>
                      <a:r>
                        <a:rPr lang="zh-CN" altLang="en-US" sz="1500" u="none" strike="noStrike" dirty="0">
                          <a:effectLst/>
                        </a:rPr>
                        <a:t>文摘</a:t>
                      </a:r>
                      <a:r>
                        <a:rPr lang="en-US" sz="1500" u="none" strike="noStrike" dirty="0">
                          <a:effectLst/>
                        </a:rPr>
                        <a:t>, AU</a:t>
                      </a:r>
                      <a:r>
                        <a:rPr lang="zh-CN" altLang="en-US" sz="1500" u="none" strike="noStrike" dirty="0">
                          <a:effectLst/>
                        </a:rPr>
                        <a:t>作者</a:t>
                      </a:r>
                      <a:r>
                        <a:rPr lang="en-US" sz="1500" u="none" strike="noStrike" dirty="0">
                          <a:effectLst/>
                        </a:rPr>
                        <a:t>, AF</a:t>
                      </a:r>
                      <a:r>
                        <a:rPr lang="zh-CN" altLang="en-US" sz="1500" u="none" strike="noStrike" dirty="0">
                          <a:effectLst/>
                        </a:rPr>
                        <a:t>机构</a:t>
                      </a:r>
                      <a:r>
                        <a:rPr lang="en-US" sz="1500" u="none" strike="noStrike" dirty="0">
                          <a:effectLst/>
                        </a:rPr>
                        <a:t>, Pub</a:t>
                      </a:r>
                      <a:r>
                        <a:rPr lang="zh-CN" altLang="en-US" sz="1500" u="none" strike="noStrike" dirty="0">
                          <a:effectLst/>
                        </a:rPr>
                        <a:t>出版物名</a:t>
                      </a:r>
                      <a:r>
                        <a:rPr lang="en-US" sz="1500" u="none" strike="noStrike" dirty="0">
                          <a:effectLst/>
                        </a:rPr>
                        <a:t>, </a:t>
                      </a:r>
                      <a:r>
                        <a:rPr lang="en-US" sz="1500" u="none" strike="noStrike" dirty="0" err="1">
                          <a:effectLst/>
                        </a:rPr>
                        <a:t>Pb</a:t>
                      </a:r>
                      <a:r>
                        <a:rPr lang="zh-CN" altLang="en-US" sz="1500" u="none" strike="noStrike" dirty="0">
                          <a:effectLst/>
                        </a:rPr>
                        <a:t>出版商</a:t>
                      </a:r>
                      <a:r>
                        <a:rPr lang="en-US" sz="1500" u="none" strike="noStrike" dirty="0">
                          <a:effectLst/>
                        </a:rPr>
                        <a:t>, ISSN, ISS</a:t>
                      </a:r>
                      <a:r>
                        <a:rPr lang="zh-CN" altLang="en-US" sz="1500" u="none" strike="noStrike" dirty="0">
                          <a:effectLst/>
                        </a:rPr>
                        <a:t>期</a:t>
                      </a:r>
                      <a:r>
                        <a:rPr lang="en-US" sz="1500" u="none" strike="noStrike" dirty="0">
                          <a:effectLst/>
                        </a:rPr>
                        <a:t>, VOL</a:t>
                      </a:r>
                      <a:r>
                        <a:rPr lang="zh-CN" altLang="en-US" sz="1500" u="none" strike="noStrike" dirty="0">
                          <a:effectLst/>
                        </a:rPr>
                        <a:t>卷</a:t>
                      </a:r>
                      <a:r>
                        <a:rPr lang="en-US" sz="1500" u="none" strike="noStrike" dirty="0">
                          <a:effectLst/>
                        </a:rPr>
                        <a:t>, </a:t>
                      </a:r>
                      <a:r>
                        <a:rPr lang="zh-CN" altLang="en-US" sz="1500" u="none" strike="noStrike" dirty="0">
                          <a:effectLst/>
                        </a:rPr>
                        <a:t>等 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endParaRPr lang="en-US" sz="1500" u="none" strike="noStrike" kern="12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7143" marR="7143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333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42" y="889198"/>
            <a:ext cx="3443032" cy="39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高级检索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 flipV="1">
            <a:off x="2506096" y="1357312"/>
            <a:ext cx="587147" cy="17501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488191" y="591233"/>
            <a:ext cx="2569028" cy="468426"/>
          </a:xfrm>
          <a:prstGeom prst="wedgeRoundRectCallout">
            <a:avLst>
              <a:gd name="adj1" fmla="val -40390"/>
              <a:gd name="adj2" fmla="val 1018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在线词库、字段代码等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8" name="Rounded Rectangle 7"/>
          <p:cNvSpPr/>
          <p:nvPr/>
        </p:nvSpPr>
        <p:spPr>
          <a:xfrm flipV="1">
            <a:off x="1422542" y="2187786"/>
            <a:ext cx="3350163" cy="2077033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921364" y="3226301"/>
            <a:ext cx="1714501" cy="468426"/>
          </a:xfrm>
          <a:prstGeom prst="wedgeRoundRectCallout">
            <a:avLst>
              <a:gd name="adj1" fmla="val -41237"/>
              <a:gd name="adj2" fmla="val -1073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其他限定条件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314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27" y="1059659"/>
            <a:ext cx="5792276" cy="221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在线词表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822850" y="1734279"/>
            <a:ext cx="472800" cy="288476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509654" y="1059659"/>
            <a:ext cx="1945821" cy="365398"/>
          </a:xfrm>
          <a:prstGeom prst="wedgeRoundRectCallout">
            <a:avLst>
              <a:gd name="adj1" fmla="val -48036"/>
              <a:gd name="adj2" fmla="val 1192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在线词表</a:t>
            </a:r>
            <a:endParaRPr lang="en-US" sz="135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037008" y="2472592"/>
            <a:ext cx="2317202" cy="594075"/>
          </a:xfrm>
          <a:prstGeom prst="wedgeRoundRectCallout">
            <a:avLst>
              <a:gd name="adj1" fmla="val -49915"/>
              <a:gd name="adj2" fmla="val 899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从列表中选择需要的词表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329" y="3475435"/>
            <a:ext cx="4850606" cy="143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61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27E1EA-D95C-4CBD-8594-0865A7C1E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5670"/>
            <a:ext cx="6734175" cy="34671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Thesaurus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510" y="1231957"/>
            <a:ext cx="4357107" cy="364823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flipV="1">
            <a:off x="4714362" y="1665174"/>
            <a:ext cx="2246543" cy="253430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943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BECE8525-4AB1-4B91-AAA1-B2D3FB793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1653779"/>
            <a:ext cx="2628900" cy="305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Advertising</a:t>
            </a:r>
          </a:p>
          <a:p>
            <a:pPr>
              <a:lnSpc>
                <a:spcPct val="6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Agriculture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Art, Dance, Music and Film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Astronomy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Biology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Building &amp; Construction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Business &amp; Administration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Chemistry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Communications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Computers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  <a:defRPr/>
            </a:pPr>
            <a:endParaRPr lang="en-GB" sz="1350" dirty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C9DB9013-F9F9-4E1B-B660-115101387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263" y="1640681"/>
            <a:ext cx="2857500" cy="349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Criminology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Earth Sciences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Education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Engineering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Environmental Studies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History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Law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Library &amp; Info Services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Linguistics &amp; Literature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Medical Sciences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endParaRPr lang="en-GB" sz="1350" b="1" dirty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spcBef>
                <a:spcPct val="75000"/>
              </a:spcBef>
              <a:buFontTx/>
              <a:buChar char="•"/>
              <a:defRPr/>
            </a:pPr>
            <a:endParaRPr lang="en-GB" sz="1350" dirty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220" name="Text Box 7">
            <a:extLst>
              <a:ext uri="{FF2B5EF4-FFF2-40B4-BE49-F238E27FC236}">
                <a16:creationId xmlns:a16="http://schemas.microsoft.com/office/drawing/2014/main" id="{D67B7666-BF3C-4DBF-8822-50A946918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0016" y="1654969"/>
            <a:ext cx="2857500" cy="300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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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</a:pPr>
            <a:r>
              <a:rPr lang="en-GB" altLang="zh-CN" sz="1350" b="1">
                <a:latin typeface="华文楷体" panose="02010600040101010101" pitchFamily="2" charset="-122"/>
                <a:ea typeface="华文楷体" panose="02010600040101010101" pitchFamily="2" charset="-122"/>
              </a:rPr>
              <a:t> Nutrition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</a:pPr>
            <a:r>
              <a:rPr lang="en-GB" altLang="zh-CN" sz="1350" b="1">
                <a:latin typeface="华文楷体" panose="02010600040101010101" pitchFamily="2" charset="-122"/>
                <a:ea typeface="华文楷体" panose="02010600040101010101" pitchFamily="2" charset="-122"/>
              </a:rPr>
              <a:t> Pharmacology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</a:pPr>
            <a:r>
              <a:rPr lang="en-GB" altLang="zh-CN" sz="1350" b="1">
                <a:latin typeface="华文楷体" panose="02010600040101010101" pitchFamily="2" charset="-122"/>
                <a:ea typeface="华文楷体" panose="02010600040101010101" pitchFamily="2" charset="-122"/>
              </a:rPr>
              <a:t> Philosophy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</a:pPr>
            <a:r>
              <a:rPr lang="en-GB" altLang="zh-CN" sz="1350" b="1">
                <a:latin typeface="华文楷体" panose="02010600040101010101" pitchFamily="2" charset="-122"/>
                <a:ea typeface="华文楷体" panose="02010600040101010101" pitchFamily="2" charset="-122"/>
              </a:rPr>
              <a:t> Political Science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</a:pPr>
            <a:r>
              <a:rPr lang="en-GB" altLang="zh-CN" sz="1350" b="1">
                <a:latin typeface="华文楷体" panose="02010600040101010101" pitchFamily="2" charset="-122"/>
                <a:ea typeface="华文楷体" panose="02010600040101010101" pitchFamily="2" charset="-122"/>
              </a:rPr>
              <a:t> Public Health &amp; Safety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</a:pPr>
            <a:r>
              <a:rPr lang="en-GB" altLang="zh-CN" sz="1350" b="1">
                <a:latin typeface="华文楷体" panose="02010600040101010101" pitchFamily="2" charset="-122"/>
                <a:ea typeface="华文楷体" panose="02010600040101010101" pitchFamily="2" charset="-122"/>
              </a:rPr>
              <a:t> Religion &amp; Theology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</a:pPr>
            <a:r>
              <a:rPr lang="en-GB" altLang="zh-CN" sz="1350" b="1">
                <a:latin typeface="华文楷体" panose="02010600040101010101" pitchFamily="2" charset="-122"/>
                <a:ea typeface="华文楷体" panose="02010600040101010101" pitchFamily="2" charset="-122"/>
              </a:rPr>
              <a:t> General Science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</a:pPr>
            <a:r>
              <a:rPr lang="en-GB" altLang="zh-CN" sz="1350" b="1">
                <a:latin typeface="华文楷体" panose="02010600040101010101" pitchFamily="2" charset="-122"/>
                <a:ea typeface="华文楷体" panose="02010600040101010101" pitchFamily="2" charset="-122"/>
              </a:rPr>
              <a:t> General Social Science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</a:pPr>
            <a:r>
              <a:rPr lang="en-GB" altLang="zh-CN" sz="1350" b="1">
                <a:latin typeface="华文楷体" panose="02010600040101010101" pitchFamily="2" charset="-122"/>
                <a:ea typeface="华文楷体" panose="02010600040101010101" pitchFamily="2" charset="-122"/>
              </a:rPr>
              <a:t> Sports &amp; Games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</a:pPr>
            <a:r>
              <a:rPr lang="en-GB" altLang="zh-CN" sz="1350" b="1">
                <a:latin typeface="华文楷体" panose="02010600040101010101" pitchFamily="2" charset="-122"/>
                <a:ea typeface="华文楷体" panose="02010600040101010101" pitchFamily="2" charset="-122"/>
              </a:rPr>
              <a:t> Technology</a:t>
            </a:r>
            <a:r>
              <a:rPr lang="en-GB" altLang="zh-CN" sz="210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5EC4C3F-B96C-41BF-A538-E52974793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238" y="1200150"/>
            <a:ext cx="6858000" cy="397669"/>
          </a:xfrm>
          <a:prstGeom prst="rect">
            <a:avLst/>
          </a:prstGeom>
          <a:solidFill>
            <a:srgbClr val="C00000"/>
          </a:solidFill>
          <a:ln w="19050" cap="flat" cmpd="tri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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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1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综合性学术期刊数据库 </a:t>
            </a:r>
            <a:r>
              <a:rPr lang="en-US" altLang="zh-CN" sz="1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sz="1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涵盖</a:t>
            </a:r>
            <a:r>
              <a:rPr lang="en-US" altLang="zh-CN" sz="1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150</a:t>
            </a:r>
            <a:r>
              <a:rPr lang="zh-CN" altLang="en-US" sz="1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主题领域</a:t>
            </a:r>
            <a:r>
              <a:rPr lang="en-US" altLang="zh-CN" sz="1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(Ulrich’s)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195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0787C9-6F25-4106-B690-7C84AEB4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DB833DE-AA35-44CC-B68A-08AC18DE8799}"/>
              </a:ext>
            </a:extLst>
          </p:cNvPr>
          <p:cNvSpPr txBox="1">
            <a:spLocks noChangeArrowheads="1"/>
          </p:cNvSpPr>
          <p:nvPr/>
        </p:nvSpPr>
        <p:spPr>
          <a:xfrm>
            <a:off x="116958" y="52670"/>
            <a:ext cx="5308388" cy="4800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b="1" i="0" kern="1200">
                <a:solidFill>
                  <a:schemeClr val="accent1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altLang="zh-CN"/>
              <a:t>Research Library (PRL)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0458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检索结果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86" y="647702"/>
            <a:ext cx="4029074" cy="426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 flipV="1">
            <a:off x="3156857" y="1992086"/>
            <a:ext cx="1164773" cy="2917371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262740" y="2194108"/>
            <a:ext cx="1698172" cy="391886"/>
          </a:xfrm>
          <a:prstGeom prst="wedgeRoundRectCallout">
            <a:avLst>
              <a:gd name="adj1" fmla="val 47981"/>
              <a:gd name="adj2" fmla="val 1045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检索结果筛选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6" name="Rounded Rectangle 5"/>
          <p:cNvSpPr/>
          <p:nvPr/>
        </p:nvSpPr>
        <p:spPr>
          <a:xfrm flipV="1">
            <a:off x="4098472" y="1919884"/>
            <a:ext cx="2913288" cy="94033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366413" y="3592286"/>
            <a:ext cx="1589314" cy="384188"/>
          </a:xfrm>
          <a:prstGeom prst="wedgeRoundRectCallout">
            <a:avLst>
              <a:gd name="adj1" fmla="val 44556"/>
              <a:gd name="adj2" fmla="val -1051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检索结果浏览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9452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45" y="892543"/>
            <a:ext cx="6305711" cy="492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19872" y="-127268"/>
            <a:ext cx="6438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漫漫论文路之第三步：结果保存和分享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ounded Rectangle 11"/>
          <p:cNvSpPr/>
          <p:nvPr/>
        </p:nvSpPr>
        <p:spPr>
          <a:xfrm flipV="1">
            <a:off x="5976257" y="1965352"/>
            <a:ext cx="1720199" cy="222676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900198" y="2506033"/>
            <a:ext cx="1935870" cy="544921"/>
          </a:xfrm>
          <a:prstGeom prst="wedgeRoundRectCallout">
            <a:avLst>
              <a:gd name="adj1" fmla="val 41300"/>
              <a:gd name="adj2" fmla="val -851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批量电邮、导出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(PDF,RIS,RTF)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等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8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15" y="1161200"/>
            <a:ext cx="5769429" cy="319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近期检索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86" y="1161200"/>
            <a:ext cx="1128713" cy="885825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 flipV="1">
            <a:off x="2015218" y="2022533"/>
            <a:ext cx="3710668" cy="291195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879986" y="2758522"/>
            <a:ext cx="1909763" cy="572507"/>
          </a:xfrm>
          <a:prstGeom prst="wedgeRoundRectCallout">
            <a:avLst>
              <a:gd name="adj1" fmla="val -76105"/>
              <a:gd name="adj2" fmla="val -1218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组合之前的检索策略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7778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91095" y="-149208"/>
            <a:ext cx="607448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所选条目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3" y="1250071"/>
            <a:ext cx="5655383" cy="334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22" y="1250071"/>
            <a:ext cx="1128713" cy="885825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 flipV="1">
            <a:off x="5455443" y="1902789"/>
            <a:ext cx="1620271" cy="372326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875053" y="3281035"/>
            <a:ext cx="1909763" cy="572507"/>
          </a:xfrm>
          <a:prstGeom prst="wedgeRoundRectCallout">
            <a:avLst>
              <a:gd name="adj1" fmla="val -37345"/>
              <a:gd name="adj2" fmla="val -2111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批量处理保存条目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98608" y="-129608"/>
            <a:ext cx="6438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漫漫论文路之第四步：参考文献制作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208314"/>
            <a:ext cx="5810276" cy="268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 flipV="1">
            <a:off x="5551714" y="1208314"/>
            <a:ext cx="544286" cy="293912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928288" y="1937657"/>
            <a:ext cx="1791139" cy="773482"/>
          </a:xfrm>
          <a:prstGeom prst="wedgeRoundRectCallout">
            <a:avLst>
              <a:gd name="adj1" fmla="val 4851"/>
              <a:gd name="adj2" fmla="val -850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勾选文献后点击引用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/Cite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7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72814" y="-102157"/>
            <a:ext cx="6438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漫漫论文路之第四步：参考文献制作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54" y="1021556"/>
            <a:ext cx="5779294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 flipV="1">
            <a:off x="2523020" y="1396092"/>
            <a:ext cx="4650666" cy="541565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572000" y="2231125"/>
            <a:ext cx="1791139" cy="550621"/>
          </a:xfrm>
          <a:prstGeom prst="wedgeRoundRectCallout">
            <a:avLst>
              <a:gd name="adj1" fmla="val 4851"/>
              <a:gd name="adj2" fmla="val -850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选择不同引文格式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6" name="Rounded Rectangle 5"/>
          <p:cNvSpPr/>
          <p:nvPr/>
        </p:nvSpPr>
        <p:spPr>
          <a:xfrm flipV="1">
            <a:off x="1554191" y="1937656"/>
            <a:ext cx="6142265" cy="1905001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765002" y="4256314"/>
            <a:ext cx="1791139" cy="773482"/>
          </a:xfrm>
          <a:prstGeom prst="wedgeRoundRectCallout">
            <a:avLst>
              <a:gd name="adj1" fmla="val 4851"/>
              <a:gd name="adj2" fmla="val -850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拷贝、粘贴到论文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2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全面助力您的</a:t>
            </a:r>
            <a:r>
              <a:rPr lang="zh-CN" altLang="en-US" sz="21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论文写作</a:t>
            </a:r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379" y="1319724"/>
            <a:ext cx="3086100" cy="226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9389" y="3933910"/>
            <a:ext cx="5939720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Lucida Handwriting" panose="03010101010101010101" pitchFamily="66" charset="0"/>
                <a:ea typeface="微软雅黑" panose="020B0503020204020204" pitchFamily="34" charset="-122"/>
              </a:rPr>
              <a:t>Mission Complete</a:t>
            </a:r>
            <a:r>
              <a:rPr lang="zh-CN" alt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Lucida Handwriting" panose="03010101010101010101" pitchFamily="66" charset="0"/>
                <a:ea typeface="微软雅黑" panose="020B0503020204020204" pitchFamily="34" charset="-122"/>
              </a:rPr>
              <a:t>！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Lucida Handwriting" panose="03010101010101010101" pitchFamily="66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496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4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06" y="803895"/>
            <a:ext cx="5647148" cy="177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-66331"/>
            <a:ext cx="607448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我的检索账户</a:t>
            </a:r>
            <a:r>
              <a:rPr lang="en-US" altLang="zh-CN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——My Research</a:t>
            </a:r>
          </a:p>
        </p:txBody>
      </p:sp>
      <p:sp>
        <p:nvSpPr>
          <p:cNvPr id="6" name="Rounded Rectangle 5"/>
          <p:cNvSpPr/>
          <p:nvPr/>
        </p:nvSpPr>
        <p:spPr>
          <a:xfrm flipV="1">
            <a:off x="3814849" y="1943900"/>
            <a:ext cx="1075985" cy="372326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837" y="1580747"/>
            <a:ext cx="5293519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01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-84390"/>
            <a:ext cx="607448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我的检索账户</a:t>
            </a:r>
            <a:r>
              <a:rPr lang="en-US" altLang="zh-CN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——My Research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15" y="1128900"/>
            <a:ext cx="5617028" cy="32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 flipV="1">
            <a:off x="1874044" y="1530463"/>
            <a:ext cx="3111614" cy="372326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441327" y="1249842"/>
            <a:ext cx="1993616" cy="866422"/>
          </a:xfrm>
          <a:prstGeom prst="wedgeRoundRectCallout">
            <a:avLst>
              <a:gd name="adj1" fmla="val -71198"/>
              <a:gd name="adj2" fmla="val -88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在线保存检索结果、检索策略、及其他个性化设置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4615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61387" y="-55222"/>
            <a:ext cx="607448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移动设备自适应界面</a:t>
            </a:r>
            <a:endParaRPr lang="en-US" altLang="zh-CN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50" y="830348"/>
            <a:ext cx="5464629" cy="3072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21" y="1463715"/>
            <a:ext cx="5276559" cy="296658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519013" y="1463715"/>
            <a:ext cx="1481987" cy="540634"/>
          </a:xfrm>
          <a:prstGeom prst="wedgeRoundRectCallout">
            <a:avLst>
              <a:gd name="adj1" fmla="val -72667"/>
              <a:gd name="adj2" fmla="val 434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智能手机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 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界面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2488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273036-2802-405F-8AD3-B5F4AD9371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4B82934-41D3-4006-944C-EBD0C7897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238" y="1200150"/>
            <a:ext cx="6858000" cy="397669"/>
          </a:xfrm>
          <a:prstGeom prst="rect">
            <a:avLst/>
          </a:prstGeom>
          <a:solidFill>
            <a:srgbClr val="C00000"/>
          </a:solidFill>
          <a:ln w="19050" cap="flat" cmpd="tri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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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195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来自</a:t>
            </a:r>
            <a:r>
              <a:rPr lang="en-US" altLang="zh-CN" sz="195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1600</a:t>
            </a:r>
            <a:r>
              <a:rPr lang="zh-CN" altLang="en-US" sz="195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多家出版公司、学协会、大学出版机构</a:t>
            </a:r>
            <a:r>
              <a:rPr lang="en-US" altLang="en-US" sz="195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…</a:t>
            </a:r>
          </a:p>
        </p:txBody>
      </p:sp>
      <p:sp>
        <p:nvSpPr>
          <p:cNvPr id="11269" name="Rectangle 1">
            <a:extLst>
              <a:ext uri="{FF2B5EF4-FFF2-40B4-BE49-F238E27FC236}">
                <a16:creationId xmlns:a16="http://schemas.microsoft.com/office/drawing/2014/main" id="{A89DD9F3-C991-4234-8F73-637B32AFD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217" y="1863923"/>
            <a:ext cx="830613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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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收录信息来源广泛：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包含了主流出版商、学术团体、专业协会、大学出版社。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主流出版商：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Emerald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、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Nature Publishing Group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等；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学术团体：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American Geophysical Union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、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IEEE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等；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专业协会：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American Bar Association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、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American Accounting Association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等；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大学出版社：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Cambridge University Press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、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Stanford University, Stanford Law School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等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B5C3A84-3648-4AD1-8E96-80454F116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958" y="52670"/>
            <a:ext cx="5308388" cy="48006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altLang="zh-CN" dirty="0"/>
              <a:t>Research Library (PRL)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7308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Questions</a:t>
            </a:r>
            <a:r>
              <a:rPr lang="zh-CN" altLang="en-US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75" y="858081"/>
            <a:ext cx="7272087" cy="3739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040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</a:t>
            </a:r>
            <a:r>
              <a:rPr lang="en-US" altLang="zh-CN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更多资讯</a:t>
            </a:r>
            <a:endParaRPr lang="en-US" altLang="zh-CN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3076" y="3620377"/>
            <a:ext cx="75841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 err="1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LibGuides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：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hlinkClick r:id="rId2"/>
              </a:rPr>
              <a:t>http://china.pq.libguides.com/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3" name="Picture 2" descr="C:\Users\CGuo\Desktop\q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39" y="1162768"/>
            <a:ext cx="1250525" cy="125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92535" y="2511664"/>
            <a:ext cx="1808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培训视频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腾讯视频搜索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endParaRPr lang="en-US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17" y="1180421"/>
            <a:ext cx="1240440" cy="125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59116" y="2521537"/>
            <a:ext cx="1317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ProQuest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群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230312268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210" y="1210423"/>
            <a:ext cx="1238390" cy="125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05210" y="2549077"/>
            <a:ext cx="1529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ProQuest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官方微信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endParaRPr lang="en-US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03" y="1219222"/>
            <a:ext cx="12144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323829" y="2549077"/>
            <a:ext cx="1569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ProQuest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官方微博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ProQuest-China</a:t>
            </a:r>
          </a:p>
        </p:txBody>
      </p:sp>
    </p:spTree>
    <p:extLst>
      <p:ext uri="{BB962C8B-B14F-4D97-AF65-F5344CB8AC3E}">
        <p14:creationId xmlns:p14="http://schemas.microsoft.com/office/powerpoint/2010/main" val="255167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3274828" y="1688932"/>
            <a:ext cx="3200400" cy="742950"/>
          </a:xfrm>
        </p:spPr>
        <p:txBody>
          <a:bodyPr>
            <a:norm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830918" y="3560841"/>
            <a:ext cx="5829300" cy="6458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郭谷雨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r">
              <a:buNone/>
            </a:pPr>
            <a:r>
              <a:rPr 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培训及咨询顾问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r">
              <a:buNone/>
            </a:pPr>
            <a:r>
              <a:rPr 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Chris.guo@proquest.com</a:t>
            </a:r>
          </a:p>
        </p:txBody>
      </p:sp>
    </p:spTree>
    <p:extLst>
      <p:ext uri="{BB962C8B-B14F-4D97-AF65-F5344CB8AC3E}">
        <p14:creationId xmlns:p14="http://schemas.microsoft.com/office/powerpoint/2010/main" val="209061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DC35B9-950E-41F1-BF53-833F60A2BE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735D10D-9CED-43CC-9532-35F338D5E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238" y="1200150"/>
            <a:ext cx="6858000" cy="397669"/>
          </a:xfrm>
          <a:prstGeom prst="rect">
            <a:avLst/>
          </a:prstGeom>
          <a:solidFill>
            <a:srgbClr val="C00000"/>
          </a:solidFill>
          <a:ln w="19050" cap="flat" cmpd="tri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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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sz="1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2017</a:t>
            </a:r>
            <a:r>
              <a:rPr lang="zh-CN" altLang="en-US" sz="1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1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11</a:t>
            </a:r>
            <a:r>
              <a:rPr lang="zh-CN" altLang="en-US" sz="1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月收录</a:t>
            </a:r>
            <a:r>
              <a:rPr lang="en-US" altLang="zh-CN" sz="1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6,500</a:t>
            </a:r>
            <a:r>
              <a:rPr lang="zh-CN" altLang="en-US" sz="1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多种优秀的出版物</a:t>
            </a:r>
            <a:r>
              <a:rPr lang="en-US" altLang="en-US" sz="1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…</a:t>
            </a:r>
          </a:p>
        </p:txBody>
      </p:sp>
      <p:sp>
        <p:nvSpPr>
          <p:cNvPr id="12293" name="Rectangle 1">
            <a:extLst>
              <a:ext uri="{FF2B5EF4-FFF2-40B4-BE49-F238E27FC236}">
                <a16:creationId xmlns:a16="http://schemas.microsoft.com/office/drawing/2014/main" id="{811E7BD8-D667-43F2-B144-1B74DC64E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31711"/>
            <a:ext cx="6858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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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大量优秀的出版物：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月其收录了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,600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多种出版物（</a:t>
            </a:r>
            <a:r>
              <a:rPr lang="en-US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5,000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多种全文，</a:t>
            </a:r>
            <a:r>
              <a:rPr lang="en-US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1,000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多种含影响因子），例如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International Marketing Review</a:t>
            </a:r>
            <a:r>
              <a:rPr lang="zh-CN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Stanford Law Review</a:t>
            </a:r>
            <a:r>
              <a:rPr lang="zh-CN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Second Language Research</a:t>
            </a:r>
            <a:r>
              <a:rPr lang="zh-CN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World Politics</a:t>
            </a:r>
            <a:r>
              <a:rPr lang="zh-CN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American Sociological Review </a:t>
            </a:r>
            <a:r>
              <a:rPr lang="zh-CN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Nature Biotechnology</a:t>
            </a:r>
            <a:r>
              <a:rPr lang="zh-CN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Journal of Fluid Mechanics</a:t>
            </a:r>
            <a:r>
              <a:rPr lang="zh-CN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American Journal of Mathematics……,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同时可以访问</a:t>
            </a:r>
            <a:r>
              <a:rPr lang="en-US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SSRN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研究手稿</a:t>
            </a:r>
            <a:r>
              <a:rPr lang="en-US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166,000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多篇</a:t>
            </a:r>
            <a:endParaRPr lang="zh-CN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871E47D-DEE9-40A4-A240-4A672A94E87B}"/>
              </a:ext>
            </a:extLst>
          </p:cNvPr>
          <p:cNvSpPr txBox="1">
            <a:spLocks noChangeArrowheads="1"/>
          </p:cNvSpPr>
          <p:nvPr/>
        </p:nvSpPr>
        <p:spPr>
          <a:xfrm>
            <a:off x="156300" y="151959"/>
            <a:ext cx="5308388" cy="4800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b="1" i="0" kern="1200">
                <a:solidFill>
                  <a:schemeClr val="accent1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altLang="zh-CN" dirty="0"/>
              <a:t>Research Library (PRL)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6945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BB4179-5327-4ED9-B2A1-6C66C41F3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064"/>
            <a:ext cx="4107522" cy="4395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数据库登入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09CA0F-62A3-42E1-B3D2-15CF5F16C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873" y="1036124"/>
            <a:ext cx="5665755" cy="3362547"/>
          </a:xfrm>
          <a:prstGeom prst="rect">
            <a:avLst/>
          </a:prstGeom>
        </p:spPr>
      </p:pic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C501E9CD-649C-4910-987B-5C40B28F8968}"/>
              </a:ext>
            </a:extLst>
          </p:cNvPr>
          <p:cNvSpPr/>
          <p:nvPr/>
        </p:nvSpPr>
        <p:spPr>
          <a:xfrm>
            <a:off x="2242984" y="2306965"/>
            <a:ext cx="1733106" cy="244850"/>
          </a:xfrm>
          <a:prstGeom prst="roundRect">
            <a:avLst>
              <a:gd name="adj" fmla="val 17310"/>
            </a:avLst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EBD7926-778A-4CB3-8CDE-0A424CA4460A}"/>
              </a:ext>
            </a:extLst>
          </p:cNvPr>
          <p:cNvSpPr/>
          <p:nvPr/>
        </p:nvSpPr>
        <p:spPr>
          <a:xfrm>
            <a:off x="50109" y="3224908"/>
            <a:ext cx="970618" cy="326366"/>
          </a:xfrm>
          <a:prstGeom prst="roundRect">
            <a:avLst>
              <a:gd name="adj" fmla="val 17310"/>
            </a:avLst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862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1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21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如何助力您论文写作？</a:t>
            </a:r>
            <a:endParaRPr lang="en-US" sz="2100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993" y="1342093"/>
            <a:ext cx="2548889" cy="1908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9989" y="1342093"/>
            <a:ext cx="5299004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要开题了</a:t>
            </a:r>
            <a:r>
              <a:rPr lang="en-US" altLang="zh-CN" sz="1600" dirty="0"/>
              <a:t>——</a:t>
            </a:r>
            <a:r>
              <a:rPr lang="zh-CN" altLang="en-US" sz="1600" dirty="0"/>
              <a:t>论文研究啥？！</a:t>
            </a:r>
            <a:endParaRPr lang="en-US" altLang="zh-CN" sz="1600" dirty="0"/>
          </a:p>
          <a:p>
            <a:pPr marL="257175" indent="-2571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题目确定了</a:t>
            </a:r>
            <a:r>
              <a:rPr lang="en-US" altLang="zh-CN" sz="1600" dirty="0"/>
              <a:t>——</a:t>
            </a:r>
            <a:r>
              <a:rPr lang="zh-CN" altLang="en-US" sz="1600" dirty="0"/>
              <a:t>如何找文献？！</a:t>
            </a:r>
            <a:endParaRPr lang="en-US" altLang="zh-CN" sz="1600" dirty="0"/>
          </a:p>
          <a:p>
            <a:pPr marL="257175" indent="-2571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文献找到了</a:t>
            </a:r>
            <a:r>
              <a:rPr lang="en-US" altLang="zh-CN" sz="1600" dirty="0"/>
              <a:t>——</a:t>
            </a:r>
            <a:r>
              <a:rPr lang="zh-CN" altLang="en-US" sz="1600" dirty="0"/>
              <a:t>怎么保存和分享？！</a:t>
            </a:r>
            <a:endParaRPr lang="en-US" altLang="zh-CN" sz="1600" dirty="0"/>
          </a:p>
          <a:p>
            <a:pPr marL="257175" indent="-2571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论文搞得差不多了</a:t>
            </a:r>
            <a:r>
              <a:rPr lang="en-US" altLang="zh-CN" sz="1600" dirty="0"/>
              <a:t>——</a:t>
            </a:r>
            <a:r>
              <a:rPr lang="zh-CN" altLang="en-US" sz="1600" dirty="0"/>
              <a:t>最后的参考文献部分太折磨人！</a:t>
            </a:r>
            <a:endParaRPr lang="en-US" altLang="zh-CN" sz="1600" dirty="0"/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9389" y="3832285"/>
            <a:ext cx="5939720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7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27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陪伴您的漫漫论文路！</a:t>
            </a:r>
            <a:endParaRPr lang="en-US" sz="27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454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7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6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6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6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6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600" autoRev="1" fill="remov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600" autoRev="1" fill="remov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600" autoRev="1" fill="remov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600" autoRev="1" fill="remov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700" autoRev="1" fill="remov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700" autoRev="1" fill="remov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700" autoRev="1" fill="remov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700" autoRev="1" fill="remov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743A46-5CC6-4639-ABC0-23A3BE5D3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52" y="1703659"/>
            <a:ext cx="6787404" cy="2883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1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漫漫论文路之第一步：论文开题</a:t>
            </a:r>
            <a:endParaRPr lang="en-US" sz="2100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0356" y="1235373"/>
            <a:ext cx="5987048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输入一个您已知关键词（主题领域相对较大）。进行链式挖掘。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7867" y="2641380"/>
            <a:ext cx="625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  <a:latin typeface="Bodoni MT Black" panose="02070A03080606020203" pitchFamily="18" charset="0"/>
              </a:rPr>
              <a:t>“zebra mussel” </a:t>
            </a:r>
            <a:endParaRPr lang="en-US" b="1" dirty="0">
              <a:solidFill>
                <a:srgbClr val="002060"/>
              </a:solidFill>
              <a:latin typeface="Bodoni MT Black" panose="02070A03080606020203" pitchFamily="18" charset="0"/>
            </a:endParaRPr>
          </a:p>
        </p:txBody>
      </p:sp>
      <p:sp>
        <p:nvSpPr>
          <p:cNvPr id="10" name="Rounded Rectangle 4"/>
          <p:cNvSpPr/>
          <p:nvPr/>
        </p:nvSpPr>
        <p:spPr>
          <a:xfrm>
            <a:off x="1372991" y="2955353"/>
            <a:ext cx="1221353" cy="266312"/>
          </a:xfrm>
          <a:prstGeom prst="roundRect">
            <a:avLst>
              <a:gd name="adj" fmla="val 17310"/>
            </a:avLst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1746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859" y="875764"/>
            <a:ext cx="5814618" cy="559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漫漫论文路之第一步：从一个关键词开始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6909" y="2211573"/>
            <a:ext cx="891742" cy="260278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06909" y="2914524"/>
            <a:ext cx="1263882" cy="2082777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516782" y="2989390"/>
            <a:ext cx="2170019" cy="490818"/>
          </a:xfrm>
          <a:prstGeom prst="wedgeRoundRectCallout">
            <a:avLst>
              <a:gd name="adj1" fmla="val -54145"/>
              <a:gd name="adj2" fmla="val -745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寻找合适的研究方向：结果筛选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4637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17220"/>
            <a:ext cx="1441573" cy="41805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537" y="798178"/>
            <a:ext cx="3188403" cy="297906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漫漫论文路之第一步：寻找研究方向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37"/>
          <p:cNvSpPr>
            <a:spLocks/>
          </p:cNvSpPr>
          <p:nvPr/>
        </p:nvSpPr>
        <p:spPr bwMode="auto">
          <a:xfrm rot="19744879" flipH="1" flipV="1">
            <a:off x="1286743" y="2316997"/>
            <a:ext cx="1920753" cy="321786"/>
          </a:xfrm>
          <a:custGeom>
            <a:avLst/>
            <a:gdLst>
              <a:gd name="T0" fmla="*/ 2147483647 w 1501"/>
              <a:gd name="T1" fmla="*/ 2147483647 h 474"/>
              <a:gd name="T2" fmla="*/ 2147483647 w 1501"/>
              <a:gd name="T3" fmla="*/ 2147483647 h 474"/>
              <a:gd name="T4" fmla="*/ 2147483647 w 1501"/>
              <a:gd name="T5" fmla="*/ 2147483647 h 474"/>
              <a:gd name="T6" fmla="*/ 0 w 1501"/>
              <a:gd name="T7" fmla="*/ 2147483647 h 474"/>
              <a:gd name="T8" fmla="*/ 2147483647 w 1501"/>
              <a:gd name="T9" fmla="*/ 2147483647 h 474"/>
              <a:gd name="T10" fmla="*/ 2147483647 w 1501"/>
              <a:gd name="T11" fmla="*/ 2147483647 h 474"/>
              <a:gd name="T12" fmla="*/ 2147483647 w 1501"/>
              <a:gd name="T13" fmla="*/ 2147483647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1"/>
              <a:gd name="T22" fmla="*/ 0 h 474"/>
              <a:gd name="T23" fmla="*/ 1501 w 1501"/>
              <a:gd name="T24" fmla="*/ 474 h 4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1" h="474">
                <a:moveTo>
                  <a:pt x="1494" y="337"/>
                </a:moveTo>
                <a:cubicBezTo>
                  <a:pt x="1501" y="296"/>
                  <a:pt x="956" y="0"/>
                  <a:pt x="278" y="182"/>
                </a:cubicBezTo>
                <a:cubicBezTo>
                  <a:pt x="270" y="181"/>
                  <a:pt x="232" y="182"/>
                  <a:pt x="296" y="44"/>
                </a:cubicBezTo>
                <a:cubicBezTo>
                  <a:pt x="83" y="191"/>
                  <a:pt x="2" y="315"/>
                  <a:pt x="0" y="324"/>
                </a:cubicBezTo>
                <a:cubicBezTo>
                  <a:pt x="204" y="345"/>
                  <a:pt x="314" y="474"/>
                  <a:pt x="314" y="474"/>
                </a:cubicBezTo>
                <a:cubicBezTo>
                  <a:pt x="319" y="470"/>
                  <a:pt x="259" y="330"/>
                  <a:pt x="287" y="337"/>
                </a:cubicBezTo>
                <a:cubicBezTo>
                  <a:pt x="1247" y="35"/>
                  <a:pt x="1487" y="377"/>
                  <a:pt x="1494" y="337"/>
                </a:cubicBezTo>
                <a:close/>
              </a:path>
            </a:pathLst>
          </a:custGeom>
          <a:solidFill>
            <a:srgbClr val="2F5597"/>
          </a:solidFill>
          <a:ln w="28575"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342900"/>
            <a:endParaRPr lang="ko-KR" altLang="en-US" sz="1350" dirty="0">
              <a:solidFill>
                <a:srgbClr val="00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372736" y="699643"/>
            <a:ext cx="2180409" cy="553919"/>
          </a:xfrm>
          <a:prstGeom prst="wedgeRoundRectCallout">
            <a:avLst>
              <a:gd name="adj1" fmla="val -45381"/>
              <a:gd name="adj2" fmla="val 1105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勾选感兴趣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/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和专业相关的主题词（研究领域）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498" y="1575923"/>
            <a:ext cx="3226883" cy="30669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896" y="160134"/>
            <a:ext cx="23145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6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801</Words>
  <Application>Microsoft Office PowerPoint</Application>
  <PresentationFormat>全屏显示(16:9)</PresentationFormat>
  <Paragraphs>140</Paragraphs>
  <Slides>32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1" baseType="lpstr">
      <vt:lpstr>Arial Unicode MS</vt:lpstr>
      <vt:lpstr>맑은 고딕</vt:lpstr>
      <vt:lpstr>ＭＳ Ｐゴシック</vt:lpstr>
      <vt:lpstr>Open Sans</vt:lpstr>
      <vt:lpstr>Open Sans Light</vt:lpstr>
      <vt:lpstr>Open Sans Semibold</vt:lpstr>
      <vt:lpstr>Roboto Regular</vt:lpstr>
      <vt:lpstr>DengXian</vt:lpstr>
      <vt:lpstr>DengXian</vt:lpstr>
      <vt:lpstr>华文楷体</vt:lpstr>
      <vt:lpstr>微软雅黑</vt:lpstr>
      <vt:lpstr>Aharoni</vt:lpstr>
      <vt:lpstr>Arial</vt:lpstr>
      <vt:lpstr>Bodoni MT Black</vt:lpstr>
      <vt:lpstr>Calibri</vt:lpstr>
      <vt:lpstr>Calibri Light</vt:lpstr>
      <vt:lpstr>Lucida Handwriting</vt:lpstr>
      <vt:lpstr>Wingdings</vt:lpstr>
      <vt:lpstr>Office Theme</vt:lpstr>
      <vt:lpstr>ProQuest助力论文写作 ——Research Library   </vt:lpstr>
      <vt:lpstr>PowerPoint 演示文稿</vt:lpstr>
      <vt:lpstr>Research Library (PRL)</vt:lpstr>
      <vt:lpstr>PowerPoint 演示文稿</vt:lpstr>
      <vt:lpstr>数据库登入</vt:lpstr>
      <vt:lpstr>ProQuest如何助力您论文写作？</vt:lpstr>
      <vt:lpstr>漫漫论文路之第一步：论文开题</vt:lpstr>
      <vt:lpstr>漫漫论文路之第一步：从一个关键词开始</vt:lpstr>
      <vt:lpstr>漫漫论文路之第一步：寻找研究方向</vt:lpstr>
      <vt:lpstr>漫漫论文路之第一步：寻找研究方向</vt:lpstr>
      <vt:lpstr>漫漫论文路之第一步：寻找研究方向</vt:lpstr>
      <vt:lpstr>漫漫论文路之第一步：寻找研究方向</vt:lpstr>
      <vt:lpstr>按作者查找文献</vt:lpstr>
      <vt:lpstr>漫漫论文路之第一步：确定研究方向及主题词</vt:lpstr>
      <vt:lpstr>PowerPoint 演示文稿</vt:lpstr>
      <vt:lpstr>检索要素</vt:lpstr>
      <vt:lpstr>高级检索</vt:lpstr>
      <vt:lpstr>在线词表</vt:lpstr>
      <vt:lpstr>Thesaurus</vt:lpstr>
      <vt:lpstr>检索结果</vt:lpstr>
      <vt:lpstr>PowerPoint 演示文稿</vt:lpstr>
      <vt:lpstr>近期检索</vt:lpstr>
      <vt:lpstr>PowerPoint 演示文稿</vt:lpstr>
      <vt:lpstr>PowerPoint 演示文稿</vt:lpstr>
      <vt:lpstr>PowerPoint 演示文稿</vt:lpstr>
      <vt:lpstr>ProQuest全面助力您的论文写作！</vt:lpstr>
      <vt:lpstr>PowerPoint 演示文稿</vt:lpstr>
      <vt:lpstr>PowerPoint 演示文稿</vt:lpstr>
      <vt:lpstr>PowerPoint 演示文稿</vt:lpstr>
      <vt:lpstr>Questions？</vt:lpstr>
      <vt:lpstr>获取ProQuest更多资讯</vt:lpstr>
      <vt:lpstr>谢谢！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Guo, Chris</dc:creator>
  <cp:lastModifiedBy>Administrator</cp:lastModifiedBy>
  <cp:revision>13</cp:revision>
  <dcterms:modified xsi:type="dcterms:W3CDTF">2018-08-20T07:35:22Z</dcterms:modified>
</cp:coreProperties>
</file>